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diagrams/quickStyle3.xml" ContentType="application/vnd.openxmlformats-officedocument.drawingml.diagramStyl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layout2.xml" ContentType="application/vnd.openxmlformats-officedocument.drawingml.diagramLayout+xml"/>
  <Override PartName="/ppt/notesSlides/notesSlide4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54"/>
  </p:notesMasterIdLst>
  <p:handoutMasterIdLst>
    <p:handoutMasterId r:id="rId55"/>
  </p:handoutMasterIdLst>
  <p:sldIdLst>
    <p:sldId id="366" r:id="rId2"/>
    <p:sldId id="498" r:id="rId3"/>
    <p:sldId id="536" r:id="rId4"/>
    <p:sldId id="535" r:id="rId5"/>
    <p:sldId id="427" r:id="rId6"/>
    <p:sldId id="440" r:id="rId7"/>
    <p:sldId id="501" r:id="rId8"/>
    <p:sldId id="565" r:id="rId9"/>
    <p:sldId id="532" r:id="rId10"/>
    <p:sldId id="544" r:id="rId11"/>
    <p:sldId id="545" r:id="rId12"/>
    <p:sldId id="547" r:id="rId13"/>
    <p:sldId id="548" r:id="rId14"/>
    <p:sldId id="549" r:id="rId15"/>
    <p:sldId id="550" r:id="rId16"/>
    <p:sldId id="551" r:id="rId17"/>
    <p:sldId id="552" r:id="rId18"/>
    <p:sldId id="553" r:id="rId19"/>
    <p:sldId id="554" r:id="rId20"/>
    <p:sldId id="555" r:id="rId21"/>
    <p:sldId id="556" r:id="rId22"/>
    <p:sldId id="557" r:id="rId23"/>
    <p:sldId id="558" r:id="rId24"/>
    <p:sldId id="559" r:id="rId25"/>
    <p:sldId id="560" r:id="rId26"/>
    <p:sldId id="561" r:id="rId27"/>
    <p:sldId id="562" r:id="rId28"/>
    <p:sldId id="564" r:id="rId29"/>
    <p:sldId id="543" r:id="rId30"/>
    <p:sldId id="488" r:id="rId31"/>
    <p:sldId id="453" r:id="rId32"/>
    <p:sldId id="454" r:id="rId33"/>
    <p:sldId id="456" r:id="rId34"/>
    <p:sldId id="506" r:id="rId35"/>
    <p:sldId id="460" r:id="rId36"/>
    <p:sldId id="461" r:id="rId37"/>
    <p:sldId id="462" r:id="rId38"/>
    <p:sldId id="466" r:id="rId39"/>
    <p:sldId id="473" r:id="rId40"/>
    <p:sldId id="477" r:id="rId41"/>
    <p:sldId id="478" r:id="rId42"/>
    <p:sldId id="479" r:id="rId43"/>
    <p:sldId id="482" r:id="rId44"/>
    <p:sldId id="507" r:id="rId45"/>
    <p:sldId id="484" r:id="rId46"/>
    <p:sldId id="566" r:id="rId47"/>
    <p:sldId id="530" r:id="rId48"/>
    <p:sldId id="531" r:id="rId49"/>
    <p:sldId id="504" r:id="rId50"/>
    <p:sldId id="537" r:id="rId51"/>
    <p:sldId id="508" r:id="rId52"/>
    <p:sldId id="567" r:id="rId5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ra Draucker" initials="LCD" lastIdx="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0504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86667" autoAdjust="0"/>
  </p:normalViewPr>
  <p:slideViewPr>
    <p:cSldViewPr>
      <p:cViewPr>
        <p:scale>
          <a:sx n="70" d="100"/>
          <a:sy n="70" d="100"/>
        </p:scale>
        <p:origin x="-72" y="786"/>
      </p:cViewPr>
      <p:guideLst>
        <p:guide orient="horz" pos="2160"/>
        <p:guide pos="2880"/>
      </p:guideLst>
    </p:cSldViewPr>
  </p:slideViewPr>
  <p:outlineViewPr>
    <p:cViewPr>
      <p:scale>
        <a:sx n="33" d="100"/>
        <a:sy n="33" d="100"/>
      </p:scale>
      <p:origin x="0" y="5574"/>
    </p:cViewPr>
  </p:outlineViewPr>
  <p:notesTextViewPr>
    <p:cViewPr>
      <p:scale>
        <a:sx n="100" d="100"/>
        <a:sy n="100" d="100"/>
      </p:scale>
      <p:origin x="0" y="0"/>
    </p:cViewPr>
  </p:notesTextViewPr>
  <p:sorterViewPr>
    <p:cViewPr>
      <p:scale>
        <a:sx n="66" d="100"/>
        <a:sy n="66" d="100"/>
      </p:scale>
      <p:origin x="0" y="3132"/>
    </p:cViewPr>
  </p:sorterViewPr>
  <p:notesViewPr>
    <p:cSldViewPr>
      <p:cViewPr varScale="1">
        <p:scale>
          <a:sx n="55" d="100"/>
          <a:sy n="55" d="100"/>
        </p:scale>
        <p:origin x="-1830" y="-90"/>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B89120-2D73-4964-B470-2531EA44D035}" type="doc">
      <dgm:prSet loTypeId="urn:microsoft.com/office/officeart/2005/8/layout/hProcess9" loCatId="process" qsTypeId="urn:microsoft.com/office/officeart/2005/8/quickstyle/simple1#1" qsCatId="simple" csTypeId="urn:microsoft.com/office/officeart/2005/8/colors/accent1_2#1" csCatId="accent1" phldr="1"/>
      <dgm:spPr/>
    </dgm:pt>
    <dgm:pt modelId="{269032EE-BFB4-4ED8-A4A5-D7D8E0E22C82}">
      <dgm:prSet phldrT="[Text]" custT="1"/>
      <dgm:spPr/>
      <dgm:t>
        <a:bodyPr/>
        <a:lstStyle/>
        <a:p>
          <a:pPr algn="ctr"/>
          <a:r>
            <a:rPr lang="en-US" sz="1300" dirty="0">
              <a:latin typeface="+mj-lt"/>
            </a:rPr>
            <a:t>Review Principles</a:t>
          </a:r>
        </a:p>
        <a:p>
          <a:pPr algn="ctr"/>
          <a:r>
            <a:rPr lang="en-US" sz="1300" dirty="0">
              <a:latin typeface="+mj-lt"/>
            </a:rPr>
            <a:t> </a:t>
          </a:r>
          <a:r>
            <a:rPr lang="en-US" sz="1200" i="1" dirty="0">
              <a:latin typeface="+mj-lt"/>
            </a:rPr>
            <a:t>Chapter 2</a:t>
          </a:r>
        </a:p>
      </dgm:t>
    </dgm:pt>
    <dgm:pt modelId="{19E29FB0-1723-41CB-B9C0-D9F15C9C0E57}" type="parTrans" cxnId="{31439B1C-705D-4F84-B9DF-FA03C0BCD24F}">
      <dgm:prSet/>
      <dgm:spPr/>
      <dgm:t>
        <a:bodyPr/>
        <a:lstStyle/>
        <a:p>
          <a:pPr algn="ctr"/>
          <a:endParaRPr lang="en-US"/>
        </a:p>
      </dgm:t>
    </dgm:pt>
    <dgm:pt modelId="{F18F96D4-DFCC-4253-86DD-37712707717B}" type="sibTrans" cxnId="{31439B1C-705D-4F84-B9DF-FA03C0BCD24F}">
      <dgm:prSet/>
      <dgm:spPr/>
      <dgm:t>
        <a:bodyPr/>
        <a:lstStyle/>
        <a:p>
          <a:pPr algn="ctr"/>
          <a:endParaRPr lang="en-US"/>
        </a:p>
      </dgm:t>
    </dgm:pt>
    <dgm:pt modelId="{91543312-11C1-4360-953A-0BEACC894AEE}">
      <dgm:prSet phldrT="[Text]" custT="1"/>
      <dgm:spPr/>
      <dgm:t>
        <a:bodyPr/>
        <a:lstStyle/>
        <a:p>
          <a:pPr algn="ctr"/>
          <a:r>
            <a:rPr lang="en-US" sz="1300" dirty="0">
              <a:latin typeface="+mj-lt"/>
            </a:rPr>
            <a:t>Define Business Goals </a:t>
          </a:r>
        </a:p>
        <a:p>
          <a:pPr algn="ctr"/>
          <a:r>
            <a:rPr lang="en-US" sz="1200" i="1" dirty="0">
              <a:latin typeface="+mj-lt"/>
            </a:rPr>
            <a:t>Chapter 3</a:t>
          </a:r>
        </a:p>
      </dgm:t>
    </dgm:pt>
    <dgm:pt modelId="{D6C665EA-3D9F-4765-B9CA-E8A52909CAFE}" type="parTrans" cxnId="{CEE55616-33FC-4F39-AE31-A00BA8239979}">
      <dgm:prSet/>
      <dgm:spPr/>
      <dgm:t>
        <a:bodyPr/>
        <a:lstStyle/>
        <a:p>
          <a:pPr algn="ctr"/>
          <a:endParaRPr lang="en-US"/>
        </a:p>
      </dgm:t>
    </dgm:pt>
    <dgm:pt modelId="{8FB748FB-E17A-4BD9-A073-B6AD1F4A851C}" type="sibTrans" cxnId="{CEE55616-33FC-4F39-AE31-A00BA8239979}">
      <dgm:prSet/>
      <dgm:spPr/>
      <dgm:t>
        <a:bodyPr/>
        <a:lstStyle/>
        <a:p>
          <a:pPr algn="ctr"/>
          <a:endParaRPr lang="en-US"/>
        </a:p>
      </dgm:t>
    </dgm:pt>
    <dgm:pt modelId="{946B847A-64B0-4492-839D-6E9491EC9002}">
      <dgm:prSet phldrT="[Text]" custT="1"/>
      <dgm:spPr/>
      <dgm:t>
        <a:bodyPr/>
        <a:lstStyle/>
        <a:p>
          <a:pPr algn="ctr"/>
          <a:r>
            <a:rPr lang="en-US" sz="1300" dirty="0">
              <a:latin typeface="+mj-lt"/>
            </a:rPr>
            <a:t>Map the Value Chain </a:t>
          </a:r>
        </a:p>
        <a:p>
          <a:pPr algn="ctr"/>
          <a:r>
            <a:rPr lang="en-US" sz="1200" i="1" dirty="0">
              <a:latin typeface="+mj-lt"/>
            </a:rPr>
            <a:t>Chapter 4</a:t>
          </a:r>
        </a:p>
      </dgm:t>
    </dgm:pt>
    <dgm:pt modelId="{76414C40-9176-4A90-BF98-2FDFA10DD512}" type="parTrans" cxnId="{CE16E08E-8741-4144-9E6C-9FDAE196F968}">
      <dgm:prSet/>
      <dgm:spPr/>
      <dgm:t>
        <a:bodyPr/>
        <a:lstStyle/>
        <a:p>
          <a:pPr algn="ctr"/>
          <a:endParaRPr lang="en-US"/>
        </a:p>
      </dgm:t>
    </dgm:pt>
    <dgm:pt modelId="{14F73C4D-0E6A-4E97-8769-C3EB2CC894F4}" type="sibTrans" cxnId="{CE16E08E-8741-4144-9E6C-9FDAE196F968}">
      <dgm:prSet/>
      <dgm:spPr/>
      <dgm:t>
        <a:bodyPr/>
        <a:lstStyle/>
        <a:p>
          <a:pPr algn="ctr"/>
          <a:endParaRPr lang="en-US"/>
        </a:p>
      </dgm:t>
    </dgm:pt>
    <dgm:pt modelId="{153AD737-06C8-4898-A1EB-4BADE42DCCAD}">
      <dgm:prSet custT="1"/>
      <dgm:spPr/>
      <dgm:t>
        <a:bodyPr/>
        <a:lstStyle/>
        <a:p>
          <a:pPr algn="ctr"/>
          <a:r>
            <a:rPr lang="en-US" sz="1300" dirty="0">
              <a:latin typeface="+mj-lt"/>
            </a:rPr>
            <a:t>Set the Boundary </a:t>
          </a:r>
        </a:p>
        <a:p>
          <a:pPr algn="ctr"/>
          <a:r>
            <a:rPr lang="en-US" sz="1200" i="1" dirty="0">
              <a:latin typeface="+mj-lt"/>
            </a:rPr>
            <a:t>Chapter 5</a:t>
          </a:r>
        </a:p>
      </dgm:t>
    </dgm:pt>
    <dgm:pt modelId="{74647A67-AED6-4BEB-A91E-0159A1F0BCC1}" type="parTrans" cxnId="{BAFC87FA-E91B-4291-8442-10FFB2E58D57}">
      <dgm:prSet/>
      <dgm:spPr/>
      <dgm:t>
        <a:bodyPr/>
        <a:lstStyle/>
        <a:p>
          <a:pPr algn="ctr"/>
          <a:endParaRPr lang="en-US"/>
        </a:p>
      </dgm:t>
    </dgm:pt>
    <dgm:pt modelId="{890BEC36-710C-4EB9-B8D6-624BC2889CE4}" type="sibTrans" cxnId="{BAFC87FA-E91B-4291-8442-10FFB2E58D57}">
      <dgm:prSet/>
      <dgm:spPr/>
      <dgm:t>
        <a:bodyPr/>
        <a:lstStyle/>
        <a:p>
          <a:pPr algn="ctr"/>
          <a:endParaRPr lang="en-US"/>
        </a:p>
      </dgm:t>
    </dgm:pt>
    <dgm:pt modelId="{B5823488-148E-4FE0-B058-56AE68D417D1}">
      <dgm:prSet custT="1"/>
      <dgm:spPr/>
      <dgm:t>
        <a:bodyPr/>
        <a:lstStyle/>
        <a:p>
          <a:pPr algn="ctr"/>
          <a:r>
            <a:rPr lang="en-US" sz="1300" dirty="0">
              <a:latin typeface="+mj-lt"/>
            </a:rPr>
            <a:t>Collect Data </a:t>
          </a:r>
        </a:p>
        <a:p>
          <a:pPr algn="ctr"/>
          <a:r>
            <a:rPr lang="en-US" sz="1200" i="1" dirty="0">
              <a:latin typeface="+mj-lt"/>
            </a:rPr>
            <a:t>Chapter 6</a:t>
          </a:r>
        </a:p>
      </dgm:t>
    </dgm:pt>
    <dgm:pt modelId="{0DE205EE-017E-4F95-ABF7-442246E0DC84}" type="parTrans" cxnId="{51568D64-CEB8-47C1-8824-D5E3FBB23E77}">
      <dgm:prSet/>
      <dgm:spPr/>
      <dgm:t>
        <a:bodyPr/>
        <a:lstStyle/>
        <a:p>
          <a:pPr algn="ctr"/>
          <a:endParaRPr lang="en-US"/>
        </a:p>
      </dgm:t>
    </dgm:pt>
    <dgm:pt modelId="{60E4C0F9-50B1-4726-8421-1D77CF057770}" type="sibTrans" cxnId="{51568D64-CEB8-47C1-8824-D5E3FBB23E77}">
      <dgm:prSet/>
      <dgm:spPr/>
      <dgm:t>
        <a:bodyPr/>
        <a:lstStyle/>
        <a:p>
          <a:pPr algn="ctr"/>
          <a:endParaRPr lang="en-US"/>
        </a:p>
      </dgm:t>
    </dgm:pt>
    <dgm:pt modelId="{B19D4C67-332C-4ED7-B2C4-111EEF746522}">
      <dgm:prSet custT="1"/>
      <dgm:spPr/>
      <dgm:t>
        <a:bodyPr/>
        <a:lstStyle/>
        <a:p>
          <a:pPr algn="ctr"/>
          <a:r>
            <a:rPr lang="en-US" sz="1300" dirty="0">
              <a:latin typeface="+mj-lt"/>
            </a:rPr>
            <a:t>Calculate Emissions </a:t>
          </a:r>
        </a:p>
        <a:p>
          <a:pPr algn="ctr"/>
          <a:r>
            <a:rPr lang="en-US" sz="1200" i="1" dirty="0">
              <a:latin typeface="+mj-lt"/>
            </a:rPr>
            <a:t>Chapter 7</a:t>
          </a:r>
        </a:p>
      </dgm:t>
    </dgm:pt>
    <dgm:pt modelId="{D9F06EC3-CB1C-4AD5-8B96-8C3E5F6A3D8F}" type="parTrans" cxnId="{BFB550AD-5866-41CA-88C8-5B2D6920EDF2}">
      <dgm:prSet/>
      <dgm:spPr/>
      <dgm:t>
        <a:bodyPr/>
        <a:lstStyle/>
        <a:p>
          <a:pPr algn="ctr"/>
          <a:endParaRPr lang="en-US"/>
        </a:p>
      </dgm:t>
    </dgm:pt>
    <dgm:pt modelId="{3F71AB8C-4A29-4663-B40F-EBAF46852D86}" type="sibTrans" cxnId="{BFB550AD-5866-41CA-88C8-5B2D6920EDF2}">
      <dgm:prSet/>
      <dgm:spPr/>
      <dgm:t>
        <a:bodyPr/>
        <a:lstStyle/>
        <a:p>
          <a:pPr algn="ctr"/>
          <a:endParaRPr lang="en-US"/>
        </a:p>
      </dgm:t>
    </dgm:pt>
    <dgm:pt modelId="{315226CE-C9D1-42BA-A8E7-66536E3E8E00}">
      <dgm:prSet custT="1"/>
      <dgm:spPr/>
      <dgm:t>
        <a:bodyPr/>
        <a:lstStyle/>
        <a:p>
          <a:pPr algn="ctr"/>
          <a:r>
            <a:rPr lang="en-US" sz="1400" dirty="0">
              <a:latin typeface="+mj-lt"/>
            </a:rPr>
            <a:t>Report Emissions </a:t>
          </a:r>
        </a:p>
        <a:p>
          <a:pPr algn="ctr"/>
          <a:r>
            <a:rPr lang="en-US" sz="1400" i="1" dirty="0">
              <a:latin typeface="+mj-lt"/>
            </a:rPr>
            <a:t>Chapter 13</a:t>
          </a:r>
        </a:p>
      </dgm:t>
    </dgm:pt>
    <dgm:pt modelId="{873D18D5-07BC-4E53-9A5C-50D8D1FD990C}" type="parTrans" cxnId="{6F153F90-A6C5-419E-AC4C-D32F49F4EE9E}">
      <dgm:prSet/>
      <dgm:spPr/>
      <dgm:t>
        <a:bodyPr/>
        <a:lstStyle/>
        <a:p>
          <a:pPr algn="ctr"/>
          <a:endParaRPr lang="en-US"/>
        </a:p>
      </dgm:t>
    </dgm:pt>
    <dgm:pt modelId="{FC1C9135-E9BC-4488-9926-18BDB91097E8}" type="sibTrans" cxnId="{6F153F90-A6C5-419E-AC4C-D32F49F4EE9E}">
      <dgm:prSet/>
      <dgm:spPr/>
      <dgm:t>
        <a:bodyPr/>
        <a:lstStyle/>
        <a:p>
          <a:pPr algn="ctr"/>
          <a:endParaRPr lang="en-US"/>
        </a:p>
      </dgm:t>
    </dgm:pt>
    <dgm:pt modelId="{4050C900-2729-41A7-BC21-BB1E0B5F06A2}" type="pres">
      <dgm:prSet presAssocID="{1EB89120-2D73-4964-B470-2531EA44D035}" presName="CompostProcess" presStyleCnt="0">
        <dgm:presLayoutVars>
          <dgm:dir/>
          <dgm:resizeHandles val="exact"/>
        </dgm:presLayoutVars>
      </dgm:prSet>
      <dgm:spPr/>
    </dgm:pt>
    <dgm:pt modelId="{D4E8B3A7-192B-4E21-9B79-4F03618B60BF}" type="pres">
      <dgm:prSet presAssocID="{1EB89120-2D73-4964-B470-2531EA44D035}" presName="arrow" presStyleLbl="bgShp" presStyleIdx="0" presStyleCnt="1" custScaleX="117647"/>
      <dgm:spPr/>
    </dgm:pt>
    <dgm:pt modelId="{A64CAF6E-58D0-4653-9312-558B01471770}" type="pres">
      <dgm:prSet presAssocID="{1EB89120-2D73-4964-B470-2531EA44D035}" presName="linearProcess" presStyleCnt="0"/>
      <dgm:spPr/>
    </dgm:pt>
    <dgm:pt modelId="{7322B0B6-DA72-4A78-BE8C-A7E2C68FF44B}" type="pres">
      <dgm:prSet presAssocID="{269032EE-BFB4-4ED8-A4A5-D7D8E0E22C82}" presName="textNode" presStyleLbl="node1" presStyleIdx="0" presStyleCnt="7">
        <dgm:presLayoutVars>
          <dgm:bulletEnabled val="1"/>
        </dgm:presLayoutVars>
      </dgm:prSet>
      <dgm:spPr/>
      <dgm:t>
        <a:bodyPr/>
        <a:lstStyle/>
        <a:p>
          <a:endParaRPr lang="en-US"/>
        </a:p>
      </dgm:t>
    </dgm:pt>
    <dgm:pt modelId="{BA50FFFC-3AF8-40EF-88F7-062830AB1256}" type="pres">
      <dgm:prSet presAssocID="{F18F96D4-DFCC-4253-86DD-37712707717B}" presName="sibTrans" presStyleCnt="0"/>
      <dgm:spPr/>
    </dgm:pt>
    <dgm:pt modelId="{E751EFE4-F765-481B-89D5-83F43623B017}" type="pres">
      <dgm:prSet presAssocID="{91543312-11C1-4360-953A-0BEACC894AEE}" presName="textNode" presStyleLbl="node1" presStyleIdx="1" presStyleCnt="7">
        <dgm:presLayoutVars>
          <dgm:bulletEnabled val="1"/>
        </dgm:presLayoutVars>
      </dgm:prSet>
      <dgm:spPr/>
      <dgm:t>
        <a:bodyPr/>
        <a:lstStyle/>
        <a:p>
          <a:endParaRPr lang="en-US"/>
        </a:p>
      </dgm:t>
    </dgm:pt>
    <dgm:pt modelId="{E0830929-930B-45C8-AE8F-0640141D7B7C}" type="pres">
      <dgm:prSet presAssocID="{8FB748FB-E17A-4BD9-A073-B6AD1F4A851C}" presName="sibTrans" presStyleCnt="0"/>
      <dgm:spPr/>
    </dgm:pt>
    <dgm:pt modelId="{7E10F984-37E0-4935-AE10-D93E8BFD9B55}" type="pres">
      <dgm:prSet presAssocID="{946B847A-64B0-4492-839D-6E9491EC9002}" presName="textNode" presStyleLbl="node1" presStyleIdx="2" presStyleCnt="7">
        <dgm:presLayoutVars>
          <dgm:bulletEnabled val="1"/>
        </dgm:presLayoutVars>
      </dgm:prSet>
      <dgm:spPr/>
      <dgm:t>
        <a:bodyPr/>
        <a:lstStyle/>
        <a:p>
          <a:endParaRPr lang="en-US"/>
        </a:p>
      </dgm:t>
    </dgm:pt>
    <dgm:pt modelId="{21A4F39B-0F30-4DF0-A203-F1AC9EE985BC}" type="pres">
      <dgm:prSet presAssocID="{14F73C4D-0E6A-4E97-8769-C3EB2CC894F4}" presName="sibTrans" presStyleCnt="0"/>
      <dgm:spPr/>
    </dgm:pt>
    <dgm:pt modelId="{FBBDE649-39A1-4CB2-B8B5-049EE438FD0E}" type="pres">
      <dgm:prSet presAssocID="{153AD737-06C8-4898-A1EB-4BADE42DCCAD}" presName="textNode" presStyleLbl="node1" presStyleIdx="3" presStyleCnt="7">
        <dgm:presLayoutVars>
          <dgm:bulletEnabled val="1"/>
        </dgm:presLayoutVars>
      </dgm:prSet>
      <dgm:spPr/>
      <dgm:t>
        <a:bodyPr/>
        <a:lstStyle/>
        <a:p>
          <a:endParaRPr lang="en-US"/>
        </a:p>
      </dgm:t>
    </dgm:pt>
    <dgm:pt modelId="{94D06BD3-48CC-481D-AA5E-70C1C5003E97}" type="pres">
      <dgm:prSet presAssocID="{890BEC36-710C-4EB9-B8D6-624BC2889CE4}" presName="sibTrans" presStyleCnt="0"/>
      <dgm:spPr/>
    </dgm:pt>
    <dgm:pt modelId="{950E7C57-0BEE-471E-B481-4CFEA70D7342}" type="pres">
      <dgm:prSet presAssocID="{B5823488-148E-4FE0-B058-56AE68D417D1}" presName="textNode" presStyleLbl="node1" presStyleIdx="4" presStyleCnt="7">
        <dgm:presLayoutVars>
          <dgm:bulletEnabled val="1"/>
        </dgm:presLayoutVars>
      </dgm:prSet>
      <dgm:spPr/>
      <dgm:t>
        <a:bodyPr/>
        <a:lstStyle/>
        <a:p>
          <a:endParaRPr lang="en-US"/>
        </a:p>
      </dgm:t>
    </dgm:pt>
    <dgm:pt modelId="{CD2926E9-60CC-486E-ADB5-7CEDF2620D00}" type="pres">
      <dgm:prSet presAssocID="{60E4C0F9-50B1-4726-8421-1D77CF057770}" presName="sibTrans" presStyleCnt="0"/>
      <dgm:spPr/>
    </dgm:pt>
    <dgm:pt modelId="{1817CA12-0142-483E-AC65-8AB1A664CF28}" type="pres">
      <dgm:prSet presAssocID="{B19D4C67-332C-4ED7-B2C4-111EEF746522}" presName="textNode" presStyleLbl="node1" presStyleIdx="5" presStyleCnt="7">
        <dgm:presLayoutVars>
          <dgm:bulletEnabled val="1"/>
        </dgm:presLayoutVars>
      </dgm:prSet>
      <dgm:spPr/>
      <dgm:t>
        <a:bodyPr/>
        <a:lstStyle/>
        <a:p>
          <a:endParaRPr lang="en-US"/>
        </a:p>
      </dgm:t>
    </dgm:pt>
    <dgm:pt modelId="{14873486-930E-4D0E-B0B7-440E64034A47}" type="pres">
      <dgm:prSet presAssocID="{3F71AB8C-4A29-4663-B40F-EBAF46852D86}" presName="sibTrans" presStyleCnt="0"/>
      <dgm:spPr/>
    </dgm:pt>
    <dgm:pt modelId="{0F3577B7-07DF-4F69-B502-DA3A435B4A73}" type="pres">
      <dgm:prSet presAssocID="{315226CE-C9D1-42BA-A8E7-66536E3E8E00}" presName="textNode" presStyleLbl="node1" presStyleIdx="6" presStyleCnt="7">
        <dgm:presLayoutVars>
          <dgm:bulletEnabled val="1"/>
        </dgm:presLayoutVars>
      </dgm:prSet>
      <dgm:spPr/>
      <dgm:t>
        <a:bodyPr/>
        <a:lstStyle/>
        <a:p>
          <a:endParaRPr lang="en-US"/>
        </a:p>
      </dgm:t>
    </dgm:pt>
  </dgm:ptLst>
  <dgm:cxnLst>
    <dgm:cxn modelId="{349D9A09-0B46-410D-AA2B-8BA9F2FE1AC1}" type="presOf" srcId="{91543312-11C1-4360-953A-0BEACC894AEE}" destId="{E751EFE4-F765-481B-89D5-83F43623B017}" srcOrd="0" destOrd="0" presId="urn:microsoft.com/office/officeart/2005/8/layout/hProcess9"/>
    <dgm:cxn modelId="{31439B1C-705D-4F84-B9DF-FA03C0BCD24F}" srcId="{1EB89120-2D73-4964-B470-2531EA44D035}" destId="{269032EE-BFB4-4ED8-A4A5-D7D8E0E22C82}" srcOrd="0" destOrd="0" parTransId="{19E29FB0-1723-41CB-B9C0-D9F15C9C0E57}" sibTransId="{F18F96D4-DFCC-4253-86DD-37712707717B}"/>
    <dgm:cxn modelId="{CE16E08E-8741-4144-9E6C-9FDAE196F968}" srcId="{1EB89120-2D73-4964-B470-2531EA44D035}" destId="{946B847A-64B0-4492-839D-6E9491EC9002}" srcOrd="2" destOrd="0" parTransId="{76414C40-9176-4A90-BF98-2FDFA10DD512}" sibTransId="{14F73C4D-0E6A-4E97-8769-C3EB2CC894F4}"/>
    <dgm:cxn modelId="{51568D64-CEB8-47C1-8824-D5E3FBB23E77}" srcId="{1EB89120-2D73-4964-B470-2531EA44D035}" destId="{B5823488-148E-4FE0-B058-56AE68D417D1}" srcOrd="4" destOrd="0" parTransId="{0DE205EE-017E-4F95-ABF7-442246E0DC84}" sibTransId="{60E4C0F9-50B1-4726-8421-1D77CF057770}"/>
    <dgm:cxn modelId="{5580A594-9730-468E-9217-77A053E5E14F}" type="presOf" srcId="{153AD737-06C8-4898-A1EB-4BADE42DCCAD}" destId="{FBBDE649-39A1-4CB2-B8B5-049EE438FD0E}" srcOrd="0" destOrd="0" presId="urn:microsoft.com/office/officeart/2005/8/layout/hProcess9"/>
    <dgm:cxn modelId="{BAFC87FA-E91B-4291-8442-10FFB2E58D57}" srcId="{1EB89120-2D73-4964-B470-2531EA44D035}" destId="{153AD737-06C8-4898-A1EB-4BADE42DCCAD}" srcOrd="3" destOrd="0" parTransId="{74647A67-AED6-4BEB-A91E-0159A1F0BCC1}" sibTransId="{890BEC36-710C-4EB9-B8D6-624BC2889CE4}"/>
    <dgm:cxn modelId="{2B43D24D-C62C-452C-B032-63CD8270746F}" type="presOf" srcId="{B5823488-148E-4FE0-B058-56AE68D417D1}" destId="{950E7C57-0BEE-471E-B481-4CFEA70D7342}" srcOrd="0" destOrd="0" presId="urn:microsoft.com/office/officeart/2005/8/layout/hProcess9"/>
    <dgm:cxn modelId="{E63A6F7D-49F9-4FE4-85FF-89DD3F1D938F}" type="presOf" srcId="{1EB89120-2D73-4964-B470-2531EA44D035}" destId="{4050C900-2729-41A7-BC21-BB1E0B5F06A2}" srcOrd="0" destOrd="0" presId="urn:microsoft.com/office/officeart/2005/8/layout/hProcess9"/>
    <dgm:cxn modelId="{6F153F90-A6C5-419E-AC4C-D32F49F4EE9E}" srcId="{1EB89120-2D73-4964-B470-2531EA44D035}" destId="{315226CE-C9D1-42BA-A8E7-66536E3E8E00}" srcOrd="6" destOrd="0" parTransId="{873D18D5-07BC-4E53-9A5C-50D8D1FD990C}" sibTransId="{FC1C9135-E9BC-4488-9926-18BDB91097E8}"/>
    <dgm:cxn modelId="{CEE55616-33FC-4F39-AE31-A00BA8239979}" srcId="{1EB89120-2D73-4964-B470-2531EA44D035}" destId="{91543312-11C1-4360-953A-0BEACC894AEE}" srcOrd="1" destOrd="0" parTransId="{D6C665EA-3D9F-4765-B9CA-E8A52909CAFE}" sibTransId="{8FB748FB-E17A-4BD9-A073-B6AD1F4A851C}"/>
    <dgm:cxn modelId="{DCE5FFA5-97B7-4AD6-99AB-C37B8A15CEE2}" type="presOf" srcId="{B19D4C67-332C-4ED7-B2C4-111EEF746522}" destId="{1817CA12-0142-483E-AC65-8AB1A664CF28}" srcOrd="0" destOrd="0" presId="urn:microsoft.com/office/officeart/2005/8/layout/hProcess9"/>
    <dgm:cxn modelId="{F010380C-1E6E-49CE-9FF3-C0A033A081AD}" type="presOf" srcId="{269032EE-BFB4-4ED8-A4A5-D7D8E0E22C82}" destId="{7322B0B6-DA72-4A78-BE8C-A7E2C68FF44B}" srcOrd="0" destOrd="0" presId="urn:microsoft.com/office/officeart/2005/8/layout/hProcess9"/>
    <dgm:cxn modelId="{BFB550AD-5866-41CA-88C8-5B2D6920EDF2}" srcId="{1EB89120-2D73-4964-B470-2531EA44D035}" destId="{B19D4C67-332C-4ED7-B2C4-111EEF746522}" srcOrd="5" destOrd="0" parTransId="{D9F06EC3-CB1C-4AD5-8B96-8C3E5F6A3D8F}" sibTransId="{3F71AB8C-4A29-4663-B40F-EBAF46852D86}"/>
    <dgm:cxn modelId="{3F215C86-CFEF-4099-AF53-AAF11EF2466E}" type="presOf" srcId="{315226CE-C9D1-42BA-A8E7-66536E3E8E00}" destId="{0F3577B7-07DF-4F69-B502-DA3A435B4A73}" srcOrd="0" destOrd="0" presId="urn:microsoft.com/office/officeart/2005/8/layout/hProcess9"/>
    <dgm:cxn modelId="{5A96CFDF-9F85-46E5-A17D-A70D413FD984}" type="presOf" srcId="{946B847A-64B0-4492-839D-6E9491EC9002}" destId="{7E10F984-37E0-4935-AE10-D93E8BFD9B55}" srcOrd="0" destOrd="0" presId="urn:microsoft.com/office/officeart/2005/8/layout/hProcess9"/>
    <dgm:cxn modelId="{8AC3CE59-9A60-4B72-BD93-838A831FB88A}" type="presParOf" srcId="{4050C900-2729-41A7-BC21-BB1E0B5F06A2}" destId="{D4E8B3A7-192B-4E21-9B79-4F03618B60BF}" srcOrd="0" destOrd="0" presId="urn:microsoft.com/office/officeart/2005/8/layout/hProcess9"/>
    <dgm:cxn modelId="{FAAFE641-1DE1-4448-B254-F138D4C99A4F}" type="presParOf" srcId="{4050C900-2729-41A7-BC21-BB1E0B5F06A2}" destId="{A64CAF6E-58D0-4653-9312-558B01471770}" srcOrd="1" destOrd="0" presId="urn:microsoft.com/office/officeart/2005/8/layout/hProcess9"/>
    <dgm:cxn modelId="{56C049DE-2E0A-4991-8F77-C7C67ACDE133}" type="presParOf" srcId="{A64CAF6E-58D0-4653-9312-558B01471770}" destId="{7322B0B6-DA72-4A78-BE8C-A7E2C68FF44B}" srcOrd="0" destOrd="0" presId="urn:microsoft.com/office/officeart/2005/8/layout/hProcess9"/>
    <dgm:cxn modelId="{1AF21644-C85B-4B43-A64A-132CA4AA71E9}" type="presParOf" srcId="{A64CAF6E-58D0-4653-9312-558B01471770}" destId="{BA50FFFC-3AF8-40EF-88F7-062830AB1256}" srcOrd="1" destOrd="0" presId="urn:microsoft.com/office/officeart/2005/8/layout/hProcess9"/>
    <dgm:cxn modelId="{5CD704DC-2A13-4752-A5FC-7194C90EF698}" type="presParOf" srcId="{A64CAF6E-58D0-4653-9312-558B01471770}" destId="{E751EFE4-F765-481B-89D5-83F43623B017}" srcOrd="2" destOrd="0" presId="urn:microsoft.com/office/officeart/2005/8/layout/hProcess9"/>
    <dgm:cxn modelId="{1321A765-58A3-4ECC-9DF7-9978213E3971}" type="presParOf" srcId="{A64CAF6E-58D0-4653-9312-558B01471770}" destId="{E0830929-930B-45C8-AE8F-0640141D7B7C}" srcOrd="3" destOrd="0" presId="urn:microsoft.com/office/officeart/2005/8/layout/hProcess9"/>
    <dgm:cxn modelId="{7BC12471-70E3-4BAB-88EE-6BA5D5242C26}" type="presParOf" srcId="{A64CAF6E-58D0-4653-9312-558B01471770}" destId="{7E10F984-37E0-4935-AE10-D93E8BFD9B55}" srcOrd="4" destOrd="0" presId="urn:microsoft.com/office/officeart/2005/8/layout/hProcess9"/>
    <dgm:cxn modelId="{04D5E320-9783-4DEF-90E2-FD6E249A516A}" type="presParOf" srcId="{A64CAF6E-58D0-4653-9312-558B01471770}" destId="{21A4F39B-0F30-4DF0-A203-F1AC9EE985BC}" srcOrd="5" destOrd="0" presId="urn:microsoft.com/office/officeart/2005/8/layout/hProcess9"/>
    <dgm:cxn modelId="{DA013E49-9098-4AB0-84AB-1EB9572A8596}" type="presParOf" srcId="{A64CAF6E-58D0-4653-9312-558B01471770}" destId="{FBBDE649-39A1-4CB2-B8B5-049EE438FD0E}" srcOrd="6" destOrd="0" presId="urn:microsoft.com/office/officeart/2005/8/layout/hProcess9"/>
    <dgm:cxn modelId="{4D2B217A-D67E-48FF-8989-5A5DCEB68BE6}" type="presParOf" srcId="{A64CAF6E-58D0-4653-9312-558B01471770}" destId="{94D06BD3-48CC-481D-AA5E-70C1C5003E97}" srcOrd="7" destOrd="0" presId="urn:microsoft.com/office/officeart/2005/8/layout/hProcess9"/>
    <dgm:cxn modelId="{BF0674EA-D441-4656-BF65-3097EE5994FF}" type="presParOf" srcId="{A64CAF6E-58D0-4653-9312-558B01471770}" destId="{950E7C57-0BEE-471E-B481-4CFEA70D7342}" srcOrd="8" destOrd="0" presId="urn:microsoft.com/office/officeart/2005/8/layout/hProcess9"/>
    <dgm:cxn modelId="{C6EF1499-0F29-49E8-AAD3-68FA2213681D}" type="presParOf" srcId="{A64CAF6E-58D0-4653-9312-558B01471770}" destId="{CD2926E9-60CC-486E-ADB5-7CEDF2620D00}" srcOrd="9" destOrd="0" presId="urn:microsoft.com/office/officeart/2005/8/layout/hProcess9"/>
    <dgm:cxn modelId="{B9F943FA-F08E-48CA-B5C9-9E38E2C1E651}" type="presParOf" srcId="{A64CAF6E-58D0-4653-9312-558B01471770}" destId="{1817CA12-0142-483E-AC65-8AB1A664CF28}" srcOrd="10" destOrd="0" presId="urn:microsoft.com/office/officeart/2005/8/layout/hProcess9"/>
    <dgm:cxn modelId="{17022994-F8A5-439A-81FE-935CF1144B10}" type="presParOf" srcId="{A64CAF6E-58D0-4653-9312-558B01471770}" destId="{14873486-930E-4D0E-B0B7-440E64034A47}" srcOrd="11" destOrd="0" presId="urn:microsoft.com/office/officeart/2005/8/layout/hProcess9"/>
    <dgm:cxn modelId="{7F07C0C8-951A-48FA-A544-94DF1DEC0D20}" type="presParOf" srcId="{A64CAF6E-58D0-4653-9312-558B01471770}" destId="{0F3577B7-07DF-4F69-B502-DA3A435B4A73}" srcOrd="12"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E928ED-1564-40D2-BAD1-B2E49D014BAB}" type="doc">
      <dgm:prSet loTypeId="urn:microsoft.com/office/officeart/2005/8/layout/hChevron3" loCatId="process" qsTypeId="urn:microsoft.com/office/officeart/2005/8/quickstyle/simple1" qsCatId="simple" csTypeId="urn:microsoft.com/office/officeart/2005/8/colors/accent1_2" csCatId="accent1" phldr="1"/>
      <dgm:spPr/>
    </dgm:pt>
    <dgm:pt modelId="{99F1486A-7CC2-4861-A555-12D4FF2C1F05}">
      <dgm:prSet phldrT="[Text]"/>
      <dgm:spPr/>
      <dgm:t>
        <a:bodyPr/>
        <a:lstStyle/>
        <a:p>
          <a:r>
            <a:rPr lang="en-US" dirty="0" smtClean="0">
              <a:latin typeface="+mj-lt"/>
            </a:rPr>
            <a:t>Raw Material Acquisition</a:t>
          </a:r>
          <a:endParaRPr lang="en-US" dirty="0">
            <a:latin typeface="+mj-lt"/>
          </a:endParaRPr>
        </a:p>
      </dgm:t>
    </dgm:pt>
    <dgm:pt modelId="{A1D2D52E-DCB4-4CE4-B1B5-82276C8F329E}" type="parTrans" cxnId="{2B0A8CA7-2F70-4A5F-A08B-3CFA01A5D60A}">
      <dgm:prSet/>
      <dgm:spPr/>
      <dgm:t>
        <a:bodyPr/>
        <a:lstStyle/>
        <a:p>
          <a:endParaRPr lang="en-US">
            <a:latin typeface="+mj-lt"/>
          </a:endParaRPr>
        </a:p>
      </dgm:t>
    </dgm:pt>
    <dgm:pt modelId="{D68B5B30-F412-499E-AF5E-A6F3838072B0}" type="sibTrans" cxnId="{2B0A8CA7-2F70-4A5F-A08B-3CFA01A5D60A}">
      <dgm:prSet/>
      <dgm:spPr/>
      <dgm:t>
        <a:bodyPr/>
        <a:lstStyle/>
        <a:p>
          <a:endParaRPr lang="en-US">
            <a:latin typeface="+mj-lt"/>
          </a:endParaRPr>
        </a:p>
      </dgm:t>
    </dgm:pt>
    <dgm:pt modelId="{AB32F25F-7C50-4AE7-81E5-CDFD1F6519F8}">
      <dgm:prSet phldrT="[Text]"/>
      <dgm:spPr/>
      <dgm:t>
        <a:bodyPr/>
        <a:lstStyle/>
        <a:p>
          <a:r>
            <a:rPr lang="en-US" dirty="0" smtClean="0">
              <a:latin typeface="+mj-lt"/>
            </a:rPr>
            <a:t>Production</a:t>
          </a:r>
          <a:endParaRPr lang="en-US" dirty="0">
            <a:latin typeface="+mj-lt"/>
          </a:endParaRPr>
        </a:p>
      </dgm:t>
    </dgm:pt>
    <dgm:pt modelId="{4A9E461D-0F94-4110-96AF-B1B63059A0C8}" type="parTrans" cxnId="{A5CC1084-F115-4B40-AD1F-9FB54B408F1E}">
      <dgm:prSet/>
      <dgm:spPr/>
      <dgm:t>
        <a:bodyPr/>
        <a:lstStyle/>
        <a:p>
          <a:endParaRPr lang="en-US">
            <a:latin typeface="+mj-lt"/>
          </a:endParaRPr>
        </a:p>
      </dgm:t>
    </dgm:pt>
    <dgm:pt modelId="{9CA939BD-4D50-48D5-B2B2-B59E2F69D1ED}" type="sibTrans" cxnId="{A5CC1084-F115-4B40-AD1F-9FB54B408F1E}">
      <dgm:prSet/>
      <dgm:spPr/>
      <dgm:t>
        <a:bodyPr/>
        <a:lstStyle/>
        <a:p>
          <a:endParaRPr lang="en-US">
            <a:latin typeface="+mj-lt"/>
          </a:endParaRPr>
        </a:p>
      </dgm:t>
    </dgm:pt>
    <dgm:pt modelId="{E563EB83-67B8-4155-96DD-DAF30888113C}">
      <dgm:prSet phldrT="[Text]"/>
      <dgm:spPr/>
      <dgm:t>
        <a:bodyPr/>
        <a:lstStyle/>
        <a:p>
          <a:r>
            <a:rPr lang="en-US" dirty="0" smtClean="0">
              <a:latin typeface="+mj-lt"/>
            </a:rPr>
            <a:t>Distribution &amp; Retail</a:t>
          </a:r>
          <a:endParaRPr lang="en-US" dirty="0">
            <a:latin typeface="+mj-lt"/>
          </a:endParaRPr>
        </a:p>
      </dgm:t>
    </dgm:pt>
    <dgm:pt modelId="{5FE328F0-51D5-4A8A-8F90-B3E901462446}" type="parTrans" cxnId="{37CD51A5-289C-4156-8EC5-36400647D583}">
      <dgm:prSet/>
      <dgm:spPr/>
      <dgm:t>
        <a:bodyPr/>
        <a:lstStyle/>
        <a:p>
          <a:endParaRPr lang="en-US">
            <a:latin typeface="+mj-lt"/>
          </a:endParaRPr>
        </a:p>
      </dgm:t>
    </dgm:pt>
    <dgm:pt modelId="{F837C5A8-DF23-43B8-85F4-04AC797C5C5D}" type="sibTrans" cxnId="{37CD51A5-289C-4156-8EC5-36400647D583}">
      <dgm:prSet/>
      <dgm:spPr/>
      <dgm:t>
        <a:bodyPr/>
        <a:lstStyle/>
        <a:p>
          <a:endParaRPr lang="en-US">
            <a:latin typeface="+mj-lt"/>
          </a:endParaRPr>
        </a:p>
      </dgm:t>
    </dgm:pt>
    <dgm:pt modelId="{53BBAAEA-FF82-47C2-A107-D6A123F44B97}">
      <dgm:prSet/>
      <dgm:spPr/>
      <dgm:t>
        <a:bodyPr/>
        <a:lstStyle/>
        <a:p>
          <a:r>
            <a:rPr lang="en-US" dirty="0" smtClean="0">
              <a:latin typeface="+mj-lt"/>
            </a:rPr>
            <a:t>Use</a:t>
          </a:r>
          <a:endParaRPr lang="en-US" dirty="0">
            <a:latin typeface="+mj-lt"/>
          </a:endParaRPr>
        </a:p>
      </dgm:t>
    </dgm:pt>
    <dgm:pt modelId="{9FC3898A-624E-4FAD-8156-DCACCA7E0F53}" type="parTrans" cxnId="{ABD1477F-907D-4083-9D82-AC202B63B34C}">
      <dgm:prSet/>
      <dgm:spPr/>
      <dgm:t>
        <a:bodyPr/>
        <a:lstStyle/>
        <a:p>
          <a:endParaRPr lang="en-US">
            <a:latin typeface="+mj-lt"/>
          </a:endParaRPr>
        </a:p>
      </dgm:t>
    </dgm:pt>
    <dgm:pt modelId="{99782805-6AAB-4734-A4D7-5288AFD87811}" type="sibTrans" cxnId="{ABD1477F-907D-4083-9D82-AC202B63B34C}">
      <dgm:prSet/>
      <dgm:spPr/>
      <dgm:t>
        <a:bodyPr/>
        <a:lstStyle/>
        <a:p>
          <a:endParaRPr lang="en-US">
            <a:latin typeface="+mj-lt"/>
          </a:endParaRPr>
        </a:p>
      </dgm:t>
    </dgm:pt>
    <dgm:pt modelId="{C0BF2C95-7678-4412-93D2-1205EF4866B2}">
      <dgm:prSet/>
      <dgm:spPr/>
      <dgm:t>
        <a:bodyPr/>
        <a:lstStyle/>
        <a:p>
          <a:r>
            <a:rPr lang="en-US" dirty="0" smtClean="0">
              <a:latin typeface="+mj-lt"/>
            </a:rPr>
            <a:t>End of Life</a:t>
          </a:r>
          <a:endParaRPr lang="en-US" dirty="0">
            <a:latin typeface="+mj-lt"/>
          </a:endParaRPr>
        </a:p>
      </dgm:t>
    </dgm:pt>
    <dgm:pt modelId="{53BF0255-C997-442E-BD63-146D36C8EE06}" type="parTrans" cxnId="{7A8802B7-2878-4575-BC3D-F9939F01402B}">
      <dgm:prSet/>
      <dgm:spPr/>
      <dgm:t>
        <a:bodyPr/>
        <a:lstStyle/>
        <a:p>
          <a:endParaRPr lang="en-US">
            <a:latin typeface="+mj-lt"/>
          </a:endParaRPr>
        </a:p>
      </dgm:t>
    </dgm:pt>
    <dgm:pt modelId="{8BBDE53C-9A2F-4744-BB0E-D83CE0AA8491}" type="sibTrans" cxnId="{7A8802B7-2878-4575-BC3D-F9939F01402B}">
      <dgm:prSet/>
      <dgm:spPr/>
      <dgm:t>
        <a:bodyPr/>
        <a:lstStyle/>
        <a:p>
          <a:endParaRPr lang="en-US">
            <a:latin typeface="+mj-lt"/>
          </a:endParaRPr>
        </a:p>
      </dgm:t>
    </dgm:pt>
    <dgm:pt modelId="{E5C27D02-14EC-4E0C-9989-95EFCAD90898}" type="pres">
      <dgm:prSet presAssocID="{B4E928ED-1564-40D2-BAD1-B2E49D014BAB}" presName="Name0" presStyleCnt="0">
        <dgm:presLayoutVars>
          <dgm:dir/>
          <dgm:resizeHandles val="exact"/>
        </dgm:presLayoutVars>
      </dgm:prSet>
      <dgm:spPr/>
    </dgm:pt>
    <dgm:pt modelId="{BD27B71E-FCB0-47EE-A1D8-BC0040499A2D}" type="pres">
      <dgm:prSet presAssocID="{99F1486A-7CC2-4861-A555-12D4FF2C1F05}" presName="parTxOnly" presStyleLbl="node1" presStyleIdx="0" presStyleCnt="5">
        <dgm:presLayoutVars>
          <dgm:bulletEnabled val="1"/>
        </dgm:presLayoutVars>
      </dgm:prSet>
      <dgm:spPr/>
      <dgm:t>
        <a:bodyPr/>
        <a:lstStyle/>
        <a:p>
          <a:endParaRPr lang="en-US"/>
        </a:p>
      </dgm:t>
    </dgm:pt>
    <dgm:pt modelId="{2E3F1BBC-E07D-450E-9AB0-1CB366A4C28E}" type="pres">
      <dgm:prSet presAssocID="{D68B5B30-F412-499E-AF5E-A6F3838072B0}" presName="parSpace" presStyleCnt="0"/>
      <dgm:spPr/>
    </dgm:pt>
    <dgm:pt modelId="{813E3EF1-3F47-44E8-A035-5115F4B7C97C}" type="pres">
      <dgm:prSet presAssocID="{AB32F25F-7C50-4AE7-81E5-CDFD1F6519F8}" presName="parTxOnly" presStyleLbl="node1" presStyleIdx="1" presStyleCnt="5">
        <dgm:presLayoutVars>
          <dgm:bulletEnabled val="1"/>
        </dgm:presLayoutVars>
      </dgm:prSet>
      <dgm:spPr/>
      <dgm:t>
        <a:bodyPr/>
        <a:lstStyle/>
        <a:p>
          <a:endParaRPr lang="en-US"/>
        </a:p>
      </dgm:t>
    </dgm:pt>
    <dgm:pt modelId="{A7223DAD-BB8C-438F-A982-5AC10B978FF8}" type="pres">
      <dgm:prSet presAssocID="{9CA939BD-4D50-48D5-B2B2-B59E2F69D1ED}" presName="parSpace" presStyleCnt="0"/>
      <dgm:spPr/>
    </dgm:pt>
    <dgm:pt modelId="{8B1EC9FA-7F66-48B4-B104-F64EFBAC88DB}" type="pres">
      <dgm:prSet presAssocID="{E563EB83-67B8-4155-96DD-DAF30888113C}" presName="parTxOnly" presStyleLbl="node1" presStyleIdx="2" presStyleCnt="5">
        <dgm:presLayoutVars>
          <dgm:bulletEnabled val="1"/>
        </dgm:presLayoutVars>
      </dgm:prSet>
      <dgm:spPr/>
      <dgm:t>
        <a:bodyPr/>
        <a:lstStyle/>
        <a:p>
          <a:endParaRPr lang="en-US"/>
        </a:p>
      </dgm:t>
    </dgm:pt>
    <dgm:pt modelId="{92DB73C8-C936-4747-B816-B33C407BDA19}" type="pres">
      <dgm:prSet presAssocID="{F837C5A8-DF23-43B8-85F4-04AC797C5C5D}" presName="parSpace" presStyleCnt="0"/>
      <dgm:spPr/>
    </dgm:pt>
    <dgm:pt modelId="{F25C2C3B-1817-46BE-AE2A-113C2832D5DA}" type="pres">
      <dgm:prSet presAssocID="{53BBAAEA-FF82-47C2-A107-D6A123F44B97}" presName="parTxOnly" presStyleLbl="node1" presStyleIdx="3" presStyleCnt="5">
        <dgm:presLayoutVars>
          <dgm:bulletEnabled val="1"/>
        </dgm:presLayoutVars>
      </dgm:prSet>
      <dgm:spPr/>
      <dgm:t>
        <a:bodyPr/>
        <a:lstStyle/>
        <a:p>
          <a:endParaRPr lang="en-US"/>
        </a:p>
      </dgm:t>
    </dgm:pt>
    <dgm:pt modelId="{56B33B54-C0DE-4A8B-BCBF-0E1BE6A816CB}" type="pres">
      <dgm:prSet presAssocID="{99782805-6AAB-4734-A4D7-5288AFD87811}" presName="parSpace" presStyleCnt="0"/>
      <dgm:spPr/>
    </dgm:pt>
    <dgm:pt modelId="{50A6AE83-04E2-43A2-A6E5-D306501A3F88}" type="pres">
      <dgm:prSet presAssocID="{C0BF2C95-7678-4412-93D2-1205EF4866B2}" presName="parTxOnly" presStyleLbl="node1" presStyleIdx="4" presStyleCnt="5">
        <dgm:presLayoutVars>
          <dgm:bulletEnabled val="1"/>
        </dgm:presLayoutVars>
      </dgm:prSet>
      <dgm:spPr/>
      <dgm:t>
        <a:bodyPr/>
        <a:lstStyle/>
        <a:p>
          <a:endParaRPr lang="en-US"/>
        </a:p>
      </dgm:t>
    </dgm:pt>
  </dgm:ptLst>
  <dgm:cxnLst>
    <dgm:cxn modelId="{E4FC2E41-8C51-44CA-9A85-B955DF515AB4}" type="presOf" srcId="{53BBAAEA-FF82-47C2-A107-D6A123F44B97}" destId="{F25C2C3B-1817-46BE-AE2A-113C2832D5DA}" srcOrd="0" destOrd="0" presId="urn:microsoft.com/office/officeart/2005/8/layout/hChevron3"/>
    <dgm:cxn modelId="{A11C1DEE-1E82-4C1B-AF3D-96A0CE219BAE}" type="presOf" srcId="{E563EB83-67B8-4155-96DD-DAF30888113C}" destId="{8B1EC9FA-7F66-48B4-B104-F64EFBAC88DB}" srcOrd="0" destOrd="0" presId="urn:microsoft.com/office/officeart/2005/8/layout/hChevron3"/>
    <dgm:cxn modelId="{ABD1477F-907D-4083-9D82-AC202B63B34C}" srcId="{B4E928ED-1564-40D2-BAD1-B2E49D014BAB}" destId="{53BBAAEA-FF82-47C2-A107-D6A123F44B97}" srcOrd="3" destOrd="0" parTransId="{9FC3898A-624E-4FAD-8156-DCACCA7E0F53}" sibTransId="{99782805-6AAB-4734-A4D7-5288AFD87811}"/>
    <dgm:cxn modelId="{A5CC1084-F115-4B40-AD1F-9FB54B408F1E}" srcId="{B4E928ED-1564-40D2-BAD1-B2E49D014BAB}" destId="{AB32F25F-7C50-4AE7-81E5-CDFD1F6519F8}" srcOrd="1" destOrd="0" parTransId="{4A9E461D-0F94-4110-96AF-B1B63059A0C8}" sibTransId="{9CA939BD-4D50-48D5-B2B2-B59E2F69D1ED}"/>
    <dgm:cxn modelId="{9C065FDB-4C75-4EEF-8F36-B607642F1E1E}" type="presOf" srcId="{AB32F25F-7C50-4AE7-81E5-CDFD1F6519F8}" destId="{813E3EF1-3F47-44E8-A035-5115F4B7C97C}" srcOrd="0" destOrd="0" presId="urn:microsoft.com/office/officeart/2005/8/layout/hChevron3"/>
    <dgm:cxn modelId="{6297BF64-89E4-4D52-B8EE-66BBC7FC7B26}" type="presOf" srcId="{C0BF2C95-7678-4412-93D2-1205EF4866B2}" destId="{50A6AE83-04E2-43A2-A6E5-D306501A3F88}" srcOrd="0" destOrd="0" presId="urn:microsoft.com/office/officeart/2005/8/layout/hChevron3"/>
    <dgm:cxn modelId="{37CD51A5-289C-4156-8EC5-36400647D583}" srcId="{B4E928ED-1564-40D2-BAD1-B2E49D014BAB}" destId="{E563EB83-67B8-4155-96DD-DAF30888113C}" srcOrd="2" destOrd="0" parTransId="{5FE328F0-51D5-4A8A-8F90-B3E901462446}" sibTransId="{F837C5A8-DF23-43B8-85F4-04AC797C5C5D}"/>
    <dgm:cxn modelId="{73C4F193-F421-4B66-B1AF-165E97F6F40B}" type="presOf" srcId="{99F1486A-7CC2-4861-A555-12D4FF2C1F05}" destId="{BD27B71E-FCB0-47EE-A1D8-BC0040499A2D}" srcOrd="0" destOrd="0" presId="urn:microsoft.com/office/officeart/2005/8/layout/hChevron3"/>
    <dgm:cxn modelId="{7A8802B7-2878-4575-BC3D-F9939F01402B}" srcId="{B4E928ED-1564-40D2-BAD1-B2E49D014BAB}" destId="{C0BF2C95-7678-4412-93D2-1205EF4866B2}" srcOrd="4" destOrd="0" parTransId="{53BF0255-C997-442E-BD63-146D36C8EE06}" sibTransId="{8BBDE53C-9A2F-4744-BB0E-D83CE0AA8491}"/>
    <dgm:cxn modelId="{2B0A8CA7-2F70-4A5F-A08B-3CFA01A5D60A}" srcId="{B4E928ED-1564-40D2-BAD1-B2E49D014BAB}" destId="{99F1486A-7CC2-4861-A555-12D4FF2C1F05}" srcOrd="0" destOrd="0" parTransId="{A1D2D52E-DCB4-4CE4-B1B5-82276C8F329E}" sibTransId="{D68B5B30-F412-499E-AF5E-A6F3838072B0}"/>
    <dgm:cxn modelId="{CB651F46-062D-4695-8423-F4D87C6156DE}" type="presOf" srcId="{B4E928ED-1564-40D2-BAD1-B2E49D014BAB}" destId="{E5C27D02-14EC-4E0C-9989-95EFCAD90898}" srcOrd="0" destOrd="0" presId="urn:microsoft.com/office/officeart/2005/8/layout/hChevron3"/>
    <dgm:cxn modelId="{0F3707B2-9306-45BD-A04F-0E75F49D7473}" type="presParOf" srcId="{E5C27D02-14EC-4E0C-9989-95EFCAD90898}" destId="{BD27B71E-FCB0-47EE-A1D8-BC0040499A2D}" srcOrd="0" destOrd="0" presId="urn:microsoft.com/office/officeart/2005/8/layout/hChevron3"/>
    <dgm:cxn modelId="{12638C64-3BCF-419A-8D9A-3DD49E0FDF66}" type="presParOf" srcId="{E5C27D02-14EC-4E0C-9989-95EFCAD90898}" destId="{2E3F1BBC-E07D-450E-9AB0-1CB366A4C28E}" srcOrd="1" destOrd="0" presId="urn:microsoft.com/office/officeart/2005/8/layout/hChevron3"/>
    <dgm:cxn modelId="{802CBB2E-3964-4829-A04A-E2F7BDDC16EF}" type="presParOf" srcId="{E5C27D02-14EC-4E0C-9989-95EFCAD90898}" destId="{813E3EF1-3F47-44E8-A035-5115F4B7C97C}" srcOrd="2" destOrd="0" presId="urn:microsoft.com/office/officeart/2005/8/layout/hChevron3"/>
    <dgm:cxn modelId="{3E9647CC-1F98-4317-9129-CAA2897B1CB3}" type="presParOf" srcId="{E5C27D02-14EC-4E0C-9989-95EFCAD90898}" destId="{A7223DAD-BB8C-438F-A982-5AC10B978FF8}" srcOrd="3" destOrd="0" presId="urn:microsoft.com/office/officeart/2005/8/layout/hChevron3"/>
    <dgm:cxn modelId="{1871DEBC-41AF-4E06-8D87-BA5B7AF41A40}" type="presParOf" srcId="{E5C27D02-14EC-4E0C-9989-95EFCAD90898}" destId="{8B1EC9FA-7F66-48B4-B104-F64EFBAC88DB}" srcOrd="4" destOrd="0" presId="urn:microsoft.com/office/officeart/2005/8/layout/hChevron3"/>
    <dgm:cxn modelId="{01AEBAA3-9596-4981-9851-A19DB98E298E}" type="presParOf" srcId="{E5C27D02-14EC-4E0C-9989-95EFCAD90898}" destId="{92DB73C8-C936-4747-B816-B33C407BDA19}" srcOrd="5" destOrd="0" presId="urn:microsoft.com/office/officeart/2005/8/layout/hChevron3"/>
    <dgm:cxn modelId="{2503D3B4-6C9A-4CD7-9272-6835122696C0}" type="presParOf" srcId="{E5C27D02-14EC-4E0C-9989-95EFCAD90898}" destId="{F25C2C3B-1817-46BE-AE2A-113C2832D5DA}" srcOrd="6" destOrd="0" presId="urn:microsoft.com/office/officeart/2005/8/layout/hChevron3"/>
    <dgm:cxn modelId="{C142497E-9DE5-4722-B540-B62B5FF6C8C5}" type="presParOf" srcId="{E5C27D02-14EC-4E0C-9989-95EFCAD90898}" destId="{56B33B54-C0DE-4A8B-BCBF-0E1BE6A816CB}" srcOrd="7" destOrd="0" presId="urn:microsoft.com/office/officeart/2005/8/layout/hChevron3"/>
    <dgm:cxn modelId="{F4B2157C-B98F-4E13-920D-D7AE1CE7E71B}" type="presParOf" srcId="{E5C27D02-14EC-4E0C-9989-95EFCAD90898}" destId="{50A6AE83-04E2-43A2-A6E5-D306501A3F88}" srcOrd="8" destOrd="0" presId="urn:microsoft.com/office/officeart/2005/8/layout/hChevro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FBC45E-C345-4D35-ACE5-4535D7DC4E37}"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D19C246E-67BA-4981-9392-8112D7473F94}">
      <dgm:prSet/>
      <dgm:spPr/>
      <dgm:t>
        <a:bodyPr/>
        <a:lstStyle/>
        <a:p>
          <a:pPr rtl="0"/>
          <a:r>
            <a:rPr lang="en-US" dirty="0" smtClean="0"/>
            <a:t>Assurance (referred to as “verification” in the GHG Protocol</a:t>
          </a:r>
          <a:r>
            <a:rPr lang="en-US" i="1" dirty="0" smtClean="0"/>
            <a:t> Corporate Standard</a:t>
          </a:r>
          <a:r>
            <a:rPr lang="en-US" dirty="0" smtClean="0"/>
            <a:t>) is an objective assessment of the accuracy, completeness and presentation of a reported product GHG inventory and the conformity of the product GHG inventory to the standard. In order to state compliance with the standard, the product GHG inventory shall</a:t>
          </a:r>
          <a:r>
            <a:rPr lang="en-US" b="1" i="1" dirty="0" smtClean="0"/>
            <a:t> </a:t>
          </a:r>
          <a:r>
            <a:rPr lang="en-US" dirty="0" smtClean="0"/>
            <a:t>be assured</a:t>
          </a:r>
          <a:endParaRPr lang="en-US" dirty="0"/>
        </a:p>
      </dgm:t>
    </dgm:pt>
    <dgm:pt modelId="{D93A1FF5-6052-477C-9F73-46A4B0951C53}" type="parTrans" cxnId="{E0C27834-58A2-4F68-88DE-1921CE409E91}">
      <dgm:prSet/>
      <dgm:spPr/>
      <dgm:t>
        <a:bodyPr/>
        <a:lstStyle/>
        <a:p>
          <a:endParaRPr lang="en-US"/>
        </a:p>
      </dgm:t>
    </dgm:pt>
    <dgm:pt modelId="{686BA537-1977-4113-9644-D5CD875CDD96}" type="sibTrans" cxnId="{E0C27834-58A2-4F68-88DE-1921CE409E91}">
      <dgm:prSet/>
      <dgm:spPr/>
      <dgm:t>
        <a:bodyPr/>
        <a:lstStyle/>
        <a:p>
          <a:endParaRPr lang="en-US"/>
        </a:p>
      </dgm:t>
    </dgm:pt>
    <dgm:pt modelId="{BFAD3FDF-61D6-4DA5-BF09-801752ADBDE1}" type="pres">
      <dgm:prSet presAssocID="{EFFBC45E-C345-4D35-ACE5-4535D7DC4E37}" presName="diagram" presStyleCnt="0">
        <dgm:presLayoutVars>
          <dgm:chPref val="1"/>
          <dgm:dir/>
          <dgm:animOne val="branch"/>
          <dgm:animLvl val="lvl"/>
          <dgm:resizeHandles/>
        </dgm:presLayoutVars>
      </dgm:prSet>
      <dgm:spPr/>
      <dgm:t>
        <a:bodyPr/>
        <a:lstStyle/>
        <a:p>
          <a:endParaRPr lang="en-US"/>
        </a:p>
      </dgm:t>
    </dgm:pt>
    <dgm:pt modelId="{6CD98D13-3D2A-46C2-A76E-106470030257}" type="pres">
      <dgm:prSet presAssocID="{D19C246E-67BA-4981-9392-8112D7473F94}" presName="root" presStyleCnt="0"/>
      <dgm:spPr/>
    </dgm:pt>
    <dgm:pt modelId="{F9D1B198-F12E-454C-BCAA-1E38FDACA904}" type="pres">
      <dgm:prSet presAssocID="{D19C246E-67BA-4981-9392-8112D7473F94}" presName="rootComposite" presStyleCnt="0"/>
      <dgm:spPr/>
    </dgm:pt>
    <dgm:pt modelId="{DC2D9CFA-B622-4887-9B42-C10CAFD94A33}" type="pres">
      <dgm:prSet presAssocID="{D19C246E-67BA-4981-9392-8112D7473F94}" presName="rootText" presStyleLbl="node1" presStyleIdx="0" presStyleCnt="1" custScaleY="215384" custLinFactNeighborY="-31332"/>
      <dgm:spPr/>
      <dgm:t>
        <a:bodyPr/>
        <a:lstStyle/>
        <a:p>
          <a:endParaRPr lang="en-US"/>
        </a:p>
      </dgm:t>
    </dgm:pt>
    <dgm:pt modelId="{D3DDD740-EB8D-469D-A218-11E081AA9382}" type="pres">
      <dgm:prSet presAssocID="{D19C246E-67BA-4981-9392-8112D7473F94}" presName="rootConnector" presStyleLbl="node1" presStyleIdx="0" presStyleCnt="1"/>
      <dgm:spPr/>
      <dgm:t>
        <a:bodyPr/>
        <a:lstStyle/>
        <a:p>
          <a:endParaRPr lang="en-US"/>
        </a:p>
      </dgm:t>
    </dgm:pt>
    <dgm:pt modelId="{04FD211A-1CDA-49A5-A499-6A65F1AB13A7}" type="pres">
      <dgm:prSet presAssocID="{D19C246E-67BA-4981-9392-8112D7473F94}" presName="childShape" presStyleCnt="0"/>
      <dgm:spPr/>
    </dgm:pt>
  </dgm:ptLst>
  <dgm:cxnLst>
    <dgm:cxn modelId="{05AA24A5-15DB-4675-BAE2-FE4FD6C3A632}" type="presOf" srcId="{EFFBC45E-C345-4D35-ACE5-4535D7DC4E37}" destId="{BFAD3FDF-61D6-4DA5-BF09-801752ADBDE1}" srcOrd="0" destOrd="0" presId="urn:microsoft.com/office/officeart/2005/8/layout/hierarchy3"/>
    <dgm:cxn modelId="{E0C27834-58A2-4F68-88DE-1921CE409E91}" srcId="{EFFBC45E-C345-4D35-ACE5-4535D7DC4E37}" destId="{D19C246E-67BA-4981-9392-8112D7473F94}" srcOrd="0" destOrd="0" parTransId="{D93A1FF5-6052-477C-9F73-46A4B0951C53}" sibTransId="{686BA537-1977-4113-9644-D5CD875CDD96}"/>
    <dgm:cxn modelId="{0BB45C24-56B4-48AB-9681-BC11C988A9C7}" type="presOf" srcId="{D19C246E-67BA-4981-9392-8112D7473F94}" destId="{D3DDD740-EB8D-469D-A218-11E081AA9382}" srcOrd="1" destOrd="0" presId="urn:microsoft.com/office/officeart/2005/8/layout/hierarchy3"/>
    <dgm:cxn modelId="{9464EDBC-D67E-4E1B-8BAC-1D2BA936B90B}" type="presOf" srcId="{D19C246E-67BA-4981-9392-8112D7473F94}" destId="{DC2D9CFA-B622-4887-9B42-C10CAFD94A33}" srcOrd="0" destOrd="0" presId="urn:microsoft.com/office/officeart/2005/8/layout/hierarchy3"/>
    <dgm:cxn modelId="{66A8BE8B-BA19-4DC3-979D-DF9D8482897B}" type="presParOf" srcId="{BFAD3FDF-61D6-4DA5-BF09-801752ADBDE1}" destId="{6CD98D13-3D2A-46C2-A76E-106470030257}" srcOrd="0" destOrd="0" presId="urn:microsoft.com/office/officeart/2005/8/layout/hierarchy3"/>
    <dgm:cxn modelId="{F572BCD5-7031-4CE8-8FF3-42B2FA9D2DB3}" type="presParOf" srcId="{6CD98D13-3D2A-46C2-A76E-106470030257}" destId="{F9D1B198-F12E-454C-BCAA-1E38FDACA904}" srcOrd="0" destOrd="0" presId="urn:microsoft.com/office/officeart/2005/8/layout/hierarchy3"/>
    <dgm:cxn modelId="{DAA22D8F-A48D-4A87-A5F4-F301CB706CAA}" type="presParOf" srcId="{F9D1B198-F12E-454C-BCAA-1E38FDACA904}" destId="{DC2D9CFA-B622-4887-9B42-C10CAFD94A33}" srcOrd="0" destOrd="0" presId="urn:microsoft.com/office/officeart/2005/8/layout/hierarchy3"/>
    <dgm:cxn modelId="{1ACFEF99-E31E-4E0E-B110-1A0B52CE2531}" type="presParOf" srcId="{F9D1B198-F12E-454C-BCAA-1E38FDACA904}" destId="{D3DDD740-EB8D-469D-A218-11E081AA9382}" srcOrd="1" destOrd="0" presId="urn:microsoft.com/office/officeart/2005/8/layout/hierarchy3"/>
    <dgm:cxn modelId="{EFBBA261-064B-4BE1-8A6E-FD65842ED39C}" type="presParOf" srcId="{6CD98D13-3D2A-46C2-A76E-106470030257}" destId="{04FD211A-1CDA-49A5-A499-6A65F1AB13A7}" srcOrd="1"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cs typeface="Arial" charset="0"/>
              </a:defRPr>
            </a:lvl1pPr>
          </a:lstStyle>
          <a:p>
            <a:pPr>
              <a:defRPr/>
            </a:pPr>
            <a:endParaRPr lang="en-US"/>
          </a:p>
        </p:txBody>
      </p:sp>
      <p:sp>
        <p:nvSpPr>
          <p:cNvPr id="41987" name="Rectangle 3"/>
          <p:cNvSpPr>
            <a:spLocks noGrp="1" noChangeArrowheads="1"/>
          </p:cNvSpPr>
          <p:nvPr>
            <p:ph type="dt" sz="quarter"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cs typeface="Arial" charset="0"/>
              </a:defRPr>
            </a:lvl1pPr>
          </a:lstStyle>
          <a:p>
            <a:pPr>
              <a:defRPr/>
            </a:pPr>
            <a:fld id="{1AC6439C-FE84-4931-B6C9-B17B51557045}" type="datetimeFigureOut">
              <a:rPr lang="en-US"/>
              <a:pPr>
                <a:defRPr/>
              </a:pPr>
              <a:t>3/23/2010</a:t>
            </a:fld>
            <a:endParaRPr lang="en-US"/>
          </a:p>
        </p:txBody>
      </p:sp>
      <p:sp>
        <p:nvSpPr>
          <p:cNvPr id="41988" name="Rectangle 4"/>
          <p:cNvSpPr>
            <a:spLocks noGrp="1" noChangeArrowheads="1"/>
          </p:cNvSpPr>
          <p:nvPr>
            <p:ph type="ftr" sz="quarter" idx="2"/>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cs typeface="Arial" charset="0"/>
              </a:defRPr>
            </a:lvl1pPr>
          </a:lstStyle>
          <a:p>
            <a:pPr>
              <a:defRPr/>
            </a:pPr>
            <a:endParaRPr lang="en-US"/>
          </a:p>
        </p:txBody>
      </p:sp>
      <p:sp>
        <p:nvSpPr>
          <p:cNvPr id="41989" name="Rectangle 5"/>
          <p:cNvSpPr>
            <a:spLocks noGrp="1" noChangeArrowheads="1"/>
          </p:cNvSpPr>
          <p:nvPr>
            <p:ph type="sldNum" sz="quarter" idx="3"/>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cs typeface="Arial" charset="0"/>
              </a:defRPr>
            </a:lvl1pPr>
          </a:lstStyle>
          <a:p>
            <a:pPr>
              <a:defRPr/>
            </a:pPr>
            <a:fld id="{B7A08E18-8159-41FD-BD30-87F981CB275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cs typeface="Arial" charset="0"/>
              </a:defRPr>
            </a:lvl1pPr>
          </a:lstStyle>
          <a:p>
            <a:pPr>
              <a:defRPr/>
            </a:pPr>
            <a:endParaRPr lang="en-US"/>
          </a:p>
        </p:txBody>
      </p:sp>
      <p:sp>
        <p:nvSpPr>
          <p:cNvPr id="20483"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cs typeface="Arial" charset="0"/>
              </a:defRPr>
            </a:lvl1pPr>
          </a:lstStyle>
          <a:p>
            <a:pPr>
              <a:defRPr/>
            </a:pPr>
            <a:fld id="{50D243FE-DFCE-4E69-989E-9E338679703D}" type="datetimeFigureOut">
              <a:rPr lang="en-US"/>
              <a:pPr>
                <a:defRPr/>
              </a:pPr>
              <a:t>3/23/2010</a:t>
            </a:fld>
            <a:endParaRPr lang="en-US"/>
          </a:p>
        </p:txBody>
      </p:sp>
      <p:sp>
        <p:nvSpPr>
          <p:cNvPr id="1434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cs typeface="Arial" charset="0"/>
              </a:defRPr>
            </a:lvl1pPr>
          </a:lstStyle>
          <a:p>
            <a:pPr>
              <a:defRPr/>
            </a:pPr>
            <a:endParaRPr lang="en-US"/>
          </a:p>
        </p:txBody>
      </p:sp>
      <p:sp>
        <p:nvSpPr>
          <p:cNvPr id="20487"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cs typeface="Arial" charset="0"/>
              </a:defRPr>
            </a:lvl1pPr>
          </a:lstStyle>
          <a:p>
            <a:pPr>
              <a:defRPr/>
            </a:pPr>
            <a:fld id="{2D7785E3-F996-4D96-B495-712EAB6F21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64008CAA-18CA-41B9-8E81-CB7624B49583}" type="slidenum">
              <a:rPr lang="en-US" smtClean="0">
                <a:latin typeface="Arial" charset="0"/>
              </a:rPr>
              <a:pPr/>
              <a:t>1</a:t>
            </a:fld>
            <a:endParaRPr lang="en-US" smtClean="0">
              <a:latin typeface="Arial"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7" name="Slide Image Placeholder 1"/>
          <p:cNvSpPr>
            <a:spLocks noGrp="1" noRot="1" noChangeAspect="1"/>
          </p:cNvSpPr>
          <p:nvPr>
            <p:ph type="sldImg"/>
          </p:nvPr>
        </p:nvSpPr>
        <p:spPr>
          <a:ln/>
        </p:spPr>
      </p:sp>
      <p:sp>
        <p:nvSpPr>
          <p:cNvPr id="270338" name="Notes Placeholder 2"/>
          <p:cNvSpPr>
            <a:spLocks noGrp="1"/>
          </p:cNvSpPr>
          <p:nvPr>
            <p:ph type="body" idx="1"/>
          </p:nvPr>
        </p:nvSpPr>
        <p:spPr>
          <a:noFill/>
          <a:ln/>
        </p:spPr>
        <p:txBody>
          <a:bodyPr/>
          <a:lstStyle/>
          <a:p>
            <a:endParaRPr lang="en-US" dirty="0" smtClean="0"/>
          </a:p>
        </p:txBody>
      </p:sp>
      <p:sp>
        <p:nvSpPr>
          <p:cNvPr id="270339" name="Slide Number Placeholder 3"/>
          <p:cNvSpPr>
            <a:spLocks noGrp="1"/>
          </p:cNvSpPr>
          <p:nvPr>
            <p:ph type="sldNum" sz="quarter" idx="5"/>
          </p:nvPr>
        </p:nvSpPr>
        <p:spPr>
          <a:noFill/>
        </p:spPr>
        <p:txBody>
          <a:bodyPr/>
          <a:lstStyle/>
          <a:p>
            <a:fld id="{51E2F0CF-EB31-4340-A27A-7BF706EF21BE}" type="slidenum">
              <a:rPr lang="en-US" smtClean="0"/>
              <a:pPr/>
              <a:t>13</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5" name="Rectangle 7"/>
          <p:cNvSpPr>
            <a:spLocks noGrp="1" noChangeArrowheads="1"/>
          </p:cNvSpPr>
          <p:nvPr>
            <p:ph type="sldNum" sz="quarter" idx="5"/>
          </p:nvPr>
        </p:nvSpPr>
        <p:spPr>
          <a:noFill/>
        </p:spPr>
        <p:txBody>
          <a:bodyPr/>
          <a:lstStyle/>
          <a:p>
            <a:fld id="{57D039E5-F3A9-414D-8A44-56F554E4A402}" type="slidenum">
              <a:rPr lang="en-US" smtClean="0"/>
              <a:pPr/>
              <a:t>14</a:t>
            </a:fld>
            <a:endParaRPr lang="en-US" smtClean="0"/>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3" name="Slide Image Placeholder 1"/>
          <p:cNvSpPr>
            <a:spLocks noGrp="1" noRot="1" noChangeAspect="1"/>
          </p:cNvSpPr>
          <p:nvPr>
            <p:ph type="sldImg"/>
          </p:nvPr>
        </p:nvSpPr>
        <p:spPr>
          <a:ln/>
        </p:spPr>
      </p:sp>
      <p:sp>
        <p:nvSpPr>
          <p:cNvPr id="274434" name="Notes Placeholder 2"/>
          <p:cNvSpPr>
            <a:spLocks noGrp="1"/>
          </p:cNvSpPr>
          <p:nvPr>
            <p:ph type="body" idx="1"/>
          </p:nvPr>
        </p:nvSpPr>
        <p:spPr>
          <a:noFill/>
          <a:ln/>
        </p:spPr>
        <p:txBody>
          <a:bodyPr/>
          <a:lstStyle/>
          <a:p>
            <a:endParaRPr lang="en-US" smtClean="0"/>
          </a:p>
        </p:txBody>
      </p:sp>
      <p:sp>
        <p:nvSpPr>
          <p:cNvPr id="274435" name="Slide Number Placeholder 3"/>
          <p:cNvSpPr>
            <a:spLocks noGrp="1"/>
          </p:cNvSpPr>
          <p:nvPr>
            <p:ph type="sldNum" sz="quarter" idx="5"/>
          </p:nvPr>
        </p:nvSpPr>
        <p:spPr>
          <a:noFill/>
        </p:spPr>
        <p:txBody>
          <a:bodyPr/>
          <a:lstStyle/>
          <a:p>
            <a:fld id="{1E4C4879-EC41-4A79-9264-6D580BFF8AE1}" type="slidenum">
              <a:rPr lang="en-US" smtClean="0"/>
              <a:pPr/>
              <a:t>15</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502AA5D-7326-43EA-94CF-4BD1EFCFB841}" type="slidenum">
              <a:rPr lang="en-US" smtClean="0"/>
              <a:pPr>
                <a:defRPr/>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49" name="Slide Image Placeholder 1"/>
          <p:cNvSpPr>
            <a:spLocks noGrp="1" noRot="1" noChangeAspect="1"/>
          </p:cNvSpPr>
          <p:nvPr>
            <p:ph type="sldImg"/>
          </p:nvPr>
        </p:nvSpPr>
        <p:spPr>
          <a:ln/>
        </p:spPr>
      </p:sp>
      <p:sp>
        <p:nvSpPr>
          <p:cNvPr id="283650" name="Notes Placeholder 2"/>
          <p:cNvSpPr>
            <a:spLocks noGrp="1"/>
          </p:cNvSpPr>
          <p:nvPr>
            <p:ph type="body" idx="1"/>
          </p:nvPr>
        </p:nvSpPr>
        <p:spPr>
          <a:noFill/>
          <a:ln/>
        </p:spPr>
        <p:txBody>
          <a:bodyPr/>
          <a:lstStyle/>
          <a:p>
            <a:endParaRPr lang="en-US" smtClean="0"/>
          </a:p>
        </p:txBody>
      </p:sp>
      <p:sp>
        <p:nvSpPr>
          <p:cNvPr id="283651" name="Slide Number Placeholder 3"/>
          <p:cNvSpPr>
            <a:spLocks noGrp="1"/>
          </p:cNvSpPr>
          <p:nvPr>
            <p:ph type="sldNum" sz="quarter" idx="5"/>
          </p:nvPr>
        </p:nvSpPr>
        <p:spPr>
          <a:noFill/>
        </p:spPr>
        <p:txBody>
          <a:bodyPr/>
          <a:lstStyle/>
          <a:p>
            <a:fld id="{5314C7E8-653F-49CE-B739-A4A3796276F2}" type="slidenum">
              <a:rPr lang="en-US" smtClean="0"/>
              <a:pPr/>
              <a:t>17</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502AA5D-7326-43EA-94CF-4BD1EFCFB841}" type="slidenum">
              <a:rPr lang="en-US" smtClean="0"/>
              <a:pPr>
                <a:defRPr/>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502AA5D-7326-43EA-94CF-4BD1EFCFB841}" type="slidenum">
              <a:rPr lang="en-US" smtClean="0"/>
              <a:pPr>
                <a:defRPr/>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69" name="Slide Image Placeholder 1"/>
          <p:cNvSpPr>
            <a:spLocks noGrp="1" noRot="1" noChangeAspect="1"/>
          </p:cNvSpPr>
          <p:nvPr>
            <p:ph type="sldImg"/>
          </p:nvPr>
        </p:nvSpPr>
        <p:spPr>
          <a:ln/>
        </p:spPr>
      </p:sp>
      <p:sp>
        <p:nvSpPr>
          <p:cNvPr id="288770" name="Notes Placeholder 2"/>
          <p:cNvSpPr>
            <a:spLocks noGrp="1"/>
          </p:cNvSpPr>
          <p:nvPr>
            <p:ph type="body" idx="1"/>
          </p:nvPr>
        </p:nvSpPr>
        <p:spPr>
          <a:noFill/>
          <a:ln/>
        </p:spPr>
        <p:txBody>
          <a:bodyPr/>
          <a:lstStyle/>
          <a:p>
            <a:endParaRPr lang="en-US" dirty="0" smtClean="0"/>
          </a:p>
        </p:txBody>
      </p:sp>
      <p:sp>
        <p:nvSpPr>
          <p:cNvPr id="288771" name="Slide Number Placeholder 3"/>
          <p:cNvSpPr>
            <a:spLocks noGrp="1"/>
          </p:cNvSpPr>
          <p:nvPr>
            <p:ph type="sldNum" sz="quarter" idx="5"/>
          </p:nvPr>
        </p:nvSpPr>
        <p:spPr>
          <a:noFill/>
        </p:spPr>
        <p:txBody>
          <a:bodyPr/>
          <a:lstStyle/>
          <a:p>
            <a:fld id="{C35194D9-F342-4158-B68C-FF1A8B3DC11E}" type="slidenum">
              <a:rPr lang="en-US" smtClean="0"/>
              <a:pPr/>
              <a:t>20</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5" name="Slide Image Placeholder 1"/>
          <p:cNvSpPr>
            <a:spLocks noGrp="1" noRot="1" noChangeAspect="1"/>
          </p:cNvSpPr>
          <p:nvPr>
            <p:ph type="sldImg"/>
          </p:nvPr>
        </p:nvSpPr>
        <p:spPr>
          <a:ln/>
        </p:spPr>
      </p:sp>
      <p:sp>
        <p:nvSpPr>
          <p:cNvPr id="292866" name="Notes Placeholder 2"/>
          <p:cNvSpPr>
            <a:spLocks noGrp="1"/>
          </p:cNvSpPr>
          <p:nvPr>
            <p:ph type="body" idx="1"/>
          </p:nvPr>
        </p:nvSpPr>
        <p:spPr>
          <a:noFill/>
          <a:ln/>
        </p:spPr>
        <p:txBody>
          <a:bodyPr/>
          <a:lstStyle/>
          <a:p>
            <a:endParaRPr lang="en-US" smtClean="0"/>
          </a:p>
        </p:txBody>
      </p:sp>
      <p:sp>
        <p:nvSpPr>
          <p:cNvPr id="292867" name="Slide Number Placeholder 3"/>
          <p:cNvSpPr>
            <a:spLocks noGrp="1"/>
          </p:cNvSpPr>
          <p:nvPr>
            <p:ph type="sldNum" sz="quarter" idx="5"/>
          </p:nvPr>
        </p:nvSpPr>
        <p:spPr>
          <a:noFill/>
        </p:spPr>
        <p:txBody>
          <a:bodyPr/>
          <a:lstStyle/>
          <a:p>
            <a:fld id="{CE98D547-5CC9-4821-AD2D-640327B55BB5}" type="slidenum">
              <a:rPr lang="en-US" smtClean="0"/>
              <a:pPr/>
              <a:t>21</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3" name="Slide Image Placeholder 1"/>
          <p:cNvSpPr>
            <a:spLocks noGrp="1" noRot="1" noChangeAspect="1"/>
          </p:cNvSpPr>
          <p:nvPr>
            <p:ph type="sldImg"/>
          </p:nvPr>
        </p:nvSpPr>
        <p:spPr>
          <a:ln/>
        </p:spPr>
      </p:sp>
      <p:sp>
        <p:nvSpPr>
          <p:cNvPr id="294914" name="Notes Placeholder 2"/>
          <p:cNvSpPr>
            <a:spLocks noGrp="1"/>
          </p:cNvSpPr>
          <p:nvPr>
            <p:ph type="body" idx="1"/>
          </p:nvPr>
        </p:nvSpPr>
        <p:spPr>
          <a:noFill/>
          <a:ln/>
        </p:spPr>
        <p:txBody>
          <a:bodyPr/>
          <a:lstStyle/>
          <a:p>
            <a:endParaRPr lang="en-US" smtClean="0"/>
          </a:p>
        </p:txBody>
      </p:sp>
      <p:sp>
        <p:nvSpPr>
          <p:cNvPr id="294915" name="Slide Number Placeholder 3"/>
          <p:cNvSpPr>
            <a:spLocks noGrp="1"/>
          </p:cNvSpPr>
          <p:nvPr>
            <p:ph type="sldNum" sz="quarter" idx="5"/>
          </p:nvPr>
        </p:nvSpPr>
        <p:spPr>
          <a:noFill/>
        </p:spPr>
        <p:txBody>
          <a:bodyPr/>
          <a:lstStyle/>
          <a:p>
            <a:fld id="{4F096C7F-FFF7-47A0-B29C-BB541697850C}" type="slidenum">
              <a:rPr lang="en-US" smtClean="0"/>
              <a:pPr/>
              <a:t>22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D5D899-29C7-4246-B6DA-4832EE8ABCE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1" name="Slide Image Placeholder 1"/>
          <p:cNvSpPr>
            <a:spLocks noGrp="1" noRot="1" noChangeAspect="1"/>
          </p:cNvSpPr>
          <p:nvPr>
            <p:ph type="sldImg"/>
          </p:nvPr>
        </p:nvSpPr>
        <p:spPr>
          <a:ln/>
        </p:spPr>
      </p:sp>
      <p:sp>
        <p:nvSpPr>
          <p:cNvPr id="296962" name="Notes Placeholder 2"/>
          <p:cNvSpPr>
            <a:spLocks noGrp="1"/>
          </p:cNvSpPr>
          <p:nvPr>
            <p:ph type="body" idx="1"/>
          </p:nvPr>
        </p:nvSpPr>
        <p:spPr>
          <a:noFill/>
          <a:ln/>
        </p:spPr>
        <p:txBody>
          <a:bodyPr/>
          <a:lstStyle/>
          <a:p>
            <a:r>
              <a:rPr lang="en-US" dirty="0" smtClean="0"/>
              <a:t>Add definition of activity data</a:t>
            </a:r>
          </a:p>
        </p:txBody>
      </p:sp>
      <p:sp>
        <p:nvSpPr>
          <p:cNvPr id="296963" name="Slide Number Placeholder 3"/>
          <p:cNvSpPr>
            <a:spLocks noGrp="1"/>
          </p:cNvSpPr>
          <p:nvPr>
            <p:ph type="sldNum" sz="quarter" idx="5"/>
          </p:nvPr>
        </p:nvSpPr>
        <p:spPr>
          <a:noFill/>
        </p:spPr>
        <p:txBody>
          <a:bodyPr/>
          <a:lstStyle/>
          <a:p>
            <a:fld id="{C293543F-8C3D-485E-8F36-996235075FD2}" type="slidenum">
              <a:rPr lang="en-US" smtClean="0"/>
              <a:pPr/>
              <a:t>23</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09" name="Slide Image Placeholder 1"/>
          <p:cNvSpPr>
            <a:spLocks noGrp="1" noRot="1" noChangeAspect="1"/>
          </p:cNvSpPr>
          <p:nvPr>
            <p:ph type="sldImg"/>
          </p:nvPr>
        </p:nvSpPr>
        <p:spPr>
          <a:ln/>
        </p:spPr>
      </p:sp>
      <p:sp>
        <p:nvSpPr>
          <p:cNvPr id="299010" name="Notes Placeholder 2"/>
          <p:cNvSpPr>
            <a:spLocks noGrp="1"/>
          </p:cNvSpPr>
          <p:nvPr>
            <p:ph type="body" idx="1"/>
          </p:nvPr>
        </p:nvSpPr>
        <p:spPr>
          <a:noFill/>
          <a:ln/>
        </p:spPr>
        <p:txBody>
          <a:bodyPr/>
          <a:lstStyle/>
          <a:p>
            <a:endParaRPr lang="en-US" smtClean="0"/>
          </a:p>
        </p:txBody>
      </p:sp>
      <p:sp>
        <p:nvSpPr>
          <p:cNvPr id="299011" name="Slide Number Placeholder 3"/>
          <p:cNvSpPr>
            <a:spLocks noGrp="1"/>
          </p:cNvSpPr>
          <p:nvPr>
            <p:ph type="sldNum" sz="quarter" idx="5"/>
          </p:nvPr>
        </p:nvSpPr>
        <p:spPr>
          <a:noFill/>
        </p:spPr>
        <p:txBody>
          <a:bodyPr/>
          <a:lstStyle/>
          <a:p>
            <a:fld id="{05E236E5-E9CF-4FAC-8771-05761C781618}" type="slidenum">
              <a:rPr lang="en-US" smtClean="0"/>
              <a:pPr/>
              <a:t>24</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7" name="Slide Image Placeholder 1"/>
          <p:cNvSpPr>
            <a:spLocks noGrp="1" noRot="1" noChangeAspect="1"/>
          </p:cNvSpPr>
          <p:nvPr>
            <p:ph type="sldImg"/>
          </p:nvPr>
        </p:nvSpPr>
        <p:spPr>
          <a:ln/>
        </p:spPr>
      </p:sp>
      <p:sp>
        <p:nvSpPr>
          <p:cNvPr id="301058" name="Notes Placeholder 2"/>
          <p:cNvSpPr>
            <a:spLocks noGrp="1"/>
          </p:cNvSpPr>
          <p:nvPr>
            <p:ph type="body" idx="1"/>
          </p:nvPr>
        </p:nvSpPr>
        <p:spPr>
          <a:noFill/>
          <a:ln/>
        </p:spPr>
        <p:txBody>
          <a:bodyPr/>
          <a:lstStyle/>
          <a:p>
            <a:endParaRPr lang="en-US" smtClean="0"/>
          </a:p>
        </p:txBody>
      </p:sp>
      <p:sp>
        <p:nvSpPr>
          <p:cNvPr id="301059" name="Slide Number Placeholder 3"/>
          <p:cNvSpPr>
            <a:spLocks noGrp="1"/>
          </p:cNvSpPr>
          <p:nvPr>
            <p:ph type="sldNum" sz="quarter" idx="5"/>
          </p:nvPr>
        </p:nvSpPr>
        <p:spPr>
          <a:noFill/>
        </p:spPr>
        <p:txBody>
          <a:bodyPr/>
          <a:lstStyle/>
          <a:p>
            <a:fld id="{9D67FDA7-A5BA-4600-B4B4-20CBC6D97875}" type="slidenum">
              <a:rPr lang="en-US" smtClean="0"/>
              <a:pPr/>
              <a:t>25</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3" name="Slide Image Placeholder 1"/>
          <p:cNvSpPr>
            <a:spLocks noGrp="1" noRot="1" noChangeAspect="1"/>
          </p:cNvSpPr>
          <p:nvPr>
            <p:ph type="sldImg"/>
          </p:nvPr>
        </p:nvSpPr>
        <p:spPr>
          <a:ln/>
        </p:spPr>
      </p:sp>
      <p:sp>
        <p:nvSpPr>
          <p:cNvPr id="305154" name="Notes Placeholder 2"/>
          <p:cNvSpPr>
            <a:spLocks noGrp="1"/>
          </p:cNvSpPr>
          <p:nvPr>
            <p:ph type="body" idx="1"/>
          </p:nvPr>
        </p:nvSpPr>
        <p:spPr>
          <a:noFill/>
          <a:ln/>
        </p:spPr>
        <p:txBody>
          <a:bodyPr/>
          <a:lstStyle/>
          <a:p>
            <a:endParaRPr lang="en-US" smtClean="0"/>
          </a:p>
        </p:txBody>
      </p:sp>
      <p:sp>
        <p:nvSpPr>
          <p:cNvPr id="305155" name="Slide Number Placeholder 3"/>
          <p:cNvSpPr>
            <a:spLocks noGrp="1"/>
          </p:cNvSpPr>
          <p:nvPr>
            <p:ph type="sldNum" sz="quarter" idx="5"/>
          </p:nvPr>
        </p:nvSpPr>
        <p:spPr>
          <a:noFill/>
        </p:spPr>
        <p:txBody>
          <a:bodyPr/>
          <a:lstStyle/>
          <a:p>
            <a:fld id="{3D90D87C-4B9A-4733-96DD-1FC535A55780}" type="slidenum">
              <a:rPr lang="en-US" smtClean="0"/>
              <a:pPr/>
              <a:t>26</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1" name="Slide Image Placeholder 1"/>
          <p:cNvSpPr>
            <a:spLocks noGrp="1" noRot="1" noChangeAspect="1"/>
          </p:cNvSpPr>
          <p:nvPr>
            <p:ph type="sldImg"/>
          </p:nvPr>
        </p:nvSpPr>
        <p:spPr>
          <a:ln/>
        </p:spPr>
      </p:sp>
      <p:sp>
        <p:nvSpPr>
          <p:cNvPr id="307202" name="Notes Placeholder 2"/>
          <p:cNvSpPr>
            <a:spLocks noGrp="1"/>
          </p:cNvSpPr>
          <p:nvPr>
            <p:ph type="body" idx="1"/>
          </p:nvPr>
        </p:nvSpPr>
        <p:spPr>
          <a:noFill/>
          <a:ln/>
        </p:spPr>
        <p:txBody>
          <a:bodyPr/>
          <a:lstStyle/>
          <a:p>
            <a:endParaRPr lang="en-US" smtClean="0"/>
          </a:p>
        </p:txBody>
      </p:sp>
      <p:sp>
        <p:nvSpPr>
          <p:cNvPr id="307203" name="Slide Number Placeholder 3"/>
          <p:cNvSpPr>
            <a:spLocks noGrp="1"/>
          </p:cNvSpPr>
          <p:nvPr>
            <p:ph type="sldNum" sz="quarter" idx="5"/>
          </p:nvPr>
        </p:nvSpPr>
        <p:spPr>
          <a:noFill/>
        </p:spPr>
        <p:txBody>
          <a:bodyPr/>
          <a:lstStyle/>
          <a:p>
            <a:fld id="{681900B4-F094-4EC3-8A10-0495F9CECF9B}" type="slidenum">
              <a:rPr lang="en-US" smtClean="0"/>
              <a:pPr/>
              <a:t>27</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7" name="Rectangle 2"/>
          <p:cNvSpPr>
            <a:spLocks noGrp="1" noRot="1" noChangeAspect="1" noChangeArrowheads="1" noTextEdit="1"/>
          </p:cNvSpPr>
          <p:nvPr>
            <p:ph type="sldImg"/>
          </p:nvPr>
        </p:nvSpPr>
        <p:spPr>
          <a:xfrm>
            <a:off x="1106488" y="696913"/>
            <a:ext cx="4648200" cy="3486150"/>
          </a:xfrm>
          <a:ln/>
        </p:spPr>
      </p:sp>
      <p:sp>
        <p:nvSpPr>
          <p:cNvPr id="311298" name="Rectangle 3"/>
          <p:cNvSpPr>
            <a:spLocks noGrp="1" noChangeArrowheads="1"/>
          </p:cNvSpPr>
          <p:nvPr>
            <p:ph type="body" idx="1"/>
          </p:nvPr>
        </p:nvSpPr>
        <p:spPr>
          <a:noFill/>
          <a:ln/>
        </p:spPr>
        <p:txBody>
          <a:bodyPr/>
          <a:lstStyle/>
          <a:p>
            <a:pPr>
              <a:buFont typeface="Arial" charset="0"/>
              <a:buNone/>
            </a:pPr>
            <a:r>
              <a:rPr lang="en-US" dirty="0" smtClean="0">
                <a:latin typeface="Arial" charset="0"/>
                <a:cs typeface="Arial" charset="0"/>
              </a:rPr>
              <a:t>A public GHG emissions report shall include: </a:t>
            </a:r>
          </a:p>
          <a:p>
            <a:pPr>
              <a:spcBef>
                <a:spcPts val="900"/>
              </a:spcBef>
              <a:buClr>
                <a:schemeClr val="accent1"/>
              </a:buClr>
              <a:buFont typeface="Wingdings" pitchFamily="2" charset="2"/>
              <a:buChar char="§"/>
            </a:pPr>
            <a:r>
              <a:rPr lang="en-US" dirty="0" smtClean="0">
                <a:latin typeface="Arial" charset="0"/>
                <a:cs typeface="Arial" charset="0"/>
              </a:rPr>
              <a:t>Total scope 1 emissions, total scope 2 emissions, and all required scope 3 emissions, separately reported for each scope</a:t>
            </a:r>
          </a:p>
          <a:p>
            <a:pPr>
              <a:spcBef>
                <a:spcPts val="900"/>
              </a:spcBef>
              <a:buClr>
                <a:schemeClr val="accent1"/>
              </a:buClr>
              <a:buFont typeface="Wingdings" pitchFamily="2" charset="2"/>
              <a:buChar char="§"/>
            </a:pPr>
            <a:r>
              <a:rPr lang="en-US" dirty="0" smtClean="0">
                <a:latin typeface="Arial" charset="0"/>
                <a:cs typeface="Arial" charset="0"/>
              </a:rPr>
              <a:t>Emissions for all six Kyoto GHGs (CO</a:t>
            </a:r>
            <a:r>
              <a:rPr lang="en-US" baseline="-25000" dirty="0" smtClean="0">
                <a:latin typeface="Arial" charset="0"/>
                <a:cs typeface="Arial" charset="0"/>
              </a:rPr>
              <a:t>2</a:t>
            </a:r>
            <a:r>
              <a:rPr lang="en-US" dirty="0" smtClean="0">
                <a:latin typeface="Arial" charset="0"/>
                <a:cs typeface="Arial" charset="0"/>
              </a:rPr>
              <a:t>, CH</a:t>
            </a:r>
            <a:r>
              <a:rPr lang="en-US" baseline="-25000" dirty="0" smtClean="0">
                <a:latin typeface="Arial" charset="0"/>
                <a:cs typeface="Arial" charset="0"/>
              </a:rPr>
              <a:t>4</a:t>
            </a:r>
            <a:r>
              <a:rPr lang="en-US" dirty="0" smtClean="0">
                <a:latin typeface="Arial" charset="0"/>
                <a:cs typeface="Arial" charset="0"/>
              </a:rPr>
              <a:t>, N</a:t>
            </a:r>
            <a:r>
              <a:rPr lang="en-US" baseline="-25000" dirty="0" smtClean="0">
                <a:latin typeface="Arial" charset="0"/>
                <a:cs typeface="Arial" charset="0"/>
              </a:rPr>
              <a:t>2</a:t>
            </a:r>
            <a:r>
              <a:rPr lang="en-US" dirty="0" smtClean="0">
                <a:latin typeface="Arial" charset="0"/>
                <a:cs typeface="Arial" charset="0"/>
              </a:rPr>
              <a:t>O, HFCs, PFCs, SF</a:t>
            </a:r>
            <a:r>
              <a:rPr lang="en-US" baseline="-25000" dirty="0" smtClean="0">
                <a:latin typeface="Arial" charset="0"/>
                <a:cs typeface="Arial" charset="0"/>
              </a:rPr>
              <a:t>6</a:t>
            </a:r>
            <a:r>
              <a:rPr lang="en-US" dirty="0" smtClean="0">
                <a:latin typeface="Arial" charset="0"/>
                <a:cs typeface="Arial" charset="0"/>
              </a:rPr>
              <a:t>)</a:t>
            </a:r>
          </a:p>
          <a:p>
            <a:pPr>
              <a:spcBef>
                <a:spcPts val="900"/>
              </a:spcBef>
              <a:buClr>
                <a:schemeClr val="accent1"/>
              </a:buClr>
              <a:buFont typeface="Wingdings" pitchFamily="2" charset="2"/>
              <a:buChar char="§"/>
            </a:pPr>
            <a:r>
              <a:rPr lang="en-US" dirty="0" smtClean="0">
                <a:latin typeface="Arial" charset="0"/>
                <a:cs typeface="Arial" charset="0"/>
              </a:rPr>
              <a:t>Scope 3 emissions reported separately for each scope 3 category</a:t>
            </a:r>
          </a:p>
          <a:p>
            <a:pPr>
              <a:spcBef>
                <a:spcPts val="900"/>
              </a:spcBef>
              <a:buClr>
                <a:schemeClr val="accent1"/>
              </a:buClr>
              <a:buFont typeface="Wingdings" pitchFamily="2" charset="2"/>
              <a:buChar char="§"/>
            </a:pPr>
            <a:r>
              <a:rPr lang="en-US" dirty="0" smtClean="0">
                <a:latin typeface="Arial" charset="0"/>
                <a:cs typeface="Arial" charset="0"/>
              </a:rPr>
              <a:t>List of excluded scope 3 emission sources with justification </a:t>
            </a:r>
          </a:p>
          <a:p>
            <a:pPr>
              <a:spcBef>
                <a:spcPts val="900"/>
              </a:spcBef>
              <a:buClr>
                <a:schemeClr val="accent1"/>
              </a:buClr>
              <a:buFont typeface="Wingdings" pitchFamily="2" charset="2"/>
              <a:buChar char="§"/>
            </a:pPr>
            <a:r>
              <a:rPr lang="en-US" dirty="0" smtClean="0">
                <a:latin typeface="Arial" charset="0"/>
                <a:cs typeface="Arial" charset="0"/>
              </a:rPr>
              <a:t>Emissions reported separately for sources calculated using primary data and sources calculated using secondary data</a:t>
            </a:r>
          </a:p>
          <a:p>
            <a:pPr>
              <a:spcBef>
                <a:spcPts val="900"/>
              </a:spcBef>
              <a:buClr>
                <a:schemeClr val="accent1"/>
              </a:buClr>
              <a:buFont typeface="Wingdings" pitchFamily="2" charset="2"/>
              <a:buChar char="§"/>
            </a:pPr>
            <a:r>
              <a:rPr lang="en-US" dirty="0" smtClean="0">
                <a:latin typeface="Arial" charset="0"/>
                <a:cs typeface="Arial" charset="0"/>
              </a:rPr>
              <a:t>Methodologies used to calculate or measure emissions</a:t>
            </a:r>
          </a:p>
          <a:p>
            <a:pPr>
              <a:spcBef>
                <a:spcPts val="900"/>
              </a:spcBef>
              <a:buClr>
                <a:schemeClr val="accent1"/>
              </a:buClr>
              <a:buFont typeface="Wingdings" pitchFamily="2" charset="2"/>
              <a:buChar char="§"/>
            </a:pPr>
            <a:r>
              <a:rPr lang="en-US" dirty="0" smtClean="0">
                <a:latin typeface="Arial" charset="0"/>
                <a:cs typeface="Arial" charset="0"/>
              </a:rPr>
              <a:t>Description of the uncertainties of reported emissions data</a:t>
            </a:r>
          </a:p>
          <a:p>
            <a:pPr>
              <a:spcBef>
                <a:spcPts val="900"/>
              </a:spcBef>
              <a:buClr>
                <a:schemeClr val="accent1"/>
              </a:buClr>
              <a:buFont typeface="Wingdings" pitchFamily="2" charset="2"/>
              <a:buChar char="§"/>
            </a:pPr>
            <a:r>
              <a:rPr lang="en-US" dirty="0" smtClean="0">
                <a:latin typeface="Arial" charset="0"/>
                <a:cs typeface="Arial" charset="0"/>
              </a:rPr>
              <a:t>Summary of data types used (e.g., the percentages of scope 3 emissions calculated using primary data, secondary data, and extrapolated/proxy data) </a:t>
            </a:r>
          </a:p>
          <a:p>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1" name="Rectangle 7"/>
          <p:cNvSpPr>
            <a:spLocks noGrp="1" noChangeArrowheads="1"/>
          </p:cNvSpPr>
          <p:nvPr>
            <p:ph type="sldNum" sz="quarter" idx="5"/>
          </p:nvPr>
        </p:nvSpPr>
        <p:spPr>
          <a:noFill/>
        </p:spPr>
        <p:txBody>
          <a:bodyPr/>
          <a:lstStyle/>
          <a:p>
            <a:fld id="{6BBC5974-FDDC-44D1-B048-6CC67C468976}" type="slidenum">
              <a:rPr lang="en-US" smtClean="0">
                <a:latin typeface="Arial" charset="0"/>
              </a:rPr>
              <a:pPr/>
              <a:t>29</a:t>
            </a:fld>
            <a:endParaRPr lang="en-US" smtClean="0">
              <a:latin typeface="Arial" charset="0"/>
            </a:endParaRPr>
          </a:p>
        </p:txBody>
      </p:sp>
      <p:sp>
        <p:nvSpPr>
          <p:cNvPr id="394242" name="Rectangle 2"/>
          <p:cNvSpPr>
            <a:spLocks noGrp="1" noRot="1" noChangeAspect="1" noChangeArrowheads="1" noTextEdit="1"/>
          </p:cNvSpPr>
          <p:nvPr>
            <p:ph type="sldImg"/>
          </p:nvPr>
        </p:nvSpPr>
        <p:spPr>
          <a:ln/>
        </p:spPr>
      </p:sp>
      <p:sp>
        <p:nvSpPr>
          <p:cNvPr id="394243"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64008CAA-18CA-41B9-8E81-CB7624B49583}" type="slidenum">
              <a:rPr lang="en-US" smtClean="0">
                <a:latin typeface="Arial" charset="0"/>
              </a:rPr>
              <a:pPr/>
              <a:t>30</a:t>
            </a:fld>
            <a:endParaRPr lang="en-US" smtClean="0">
              <a:latin typeface="Arial"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96283E-D5E8-40CE-A268-2B59C0E42D9B}" type="slidenum">
              <a:rPr lang="en-US" smtClean="0"/>
              <a:pPr/>
              <a:t>31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96283E-D5E8-40CE-A268-2B59C0E42D9B}"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ln>
            <a:miter lim="800000"/>
            <a:headEnd/>
            <a:tailEnd/>
          </a:ln>
        </p:spPr>
        <p:txBody>
          <a:bodyPr/>
          <a:lstStyle/>
          <a:p>
            <a:fld id="{EEBCE80E-AF5D-4358-8842-C57C34ADD553}" type="slidenum">
              <a:rPr lang="en-US" smtClean="0"/>
              <a:pPr/>
              <a:t>6</a:t>
            </a:fld>
            <a:endParaRPr lang="en-US" smtClean="0"/>
          </a:p>
        </p:txBody>
      </p:sp>
      <p:sp>
        <p:nvSpPr>
          <p:cNvPr id="215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8"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Product comparisons</a:t>
            </a:r>
            <a:r>
              <a:rPr lang="en-US" baseline="0" dirty="0" smtClean="0"/>
              <a:t> such as labeling, comparing individual numbers. Many things need to be considered and compared – such as functional units, data quality etc. </a:t>
            </a:r>
            <a:endParaRPr lang="en-US" dirty="0"/>
          </a:p>
        </p:txBody>
      </p:sp>
      <p:sp>
        <p:nvSpPr>
          <p:cNvPr id="4" name="Slide Number Placeholder 3"/>
          <p:cNvSpPr>
            <a:spLocks noGrp="1"/>
          </p:cNvSpPr>
          <p:nvPr>
            <p:ph type="sldNum" sz="quarter" idx="10"/>
          </p:nvPr>
        </p:nvSpPr>
        <p:spPr/>
        <p:txBody>
          <a:bodyPr/>
          <a:lstStyle/>
          <a:p>
            <a:fld id="{6996283E-D5E8-40CE-A268-2B59C0E42D9B}" type="slidenum">
              <a:rPr lang="en-US" smtClean="0"/>
              <a:pPr/>
              <a:t>33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ln>
            <a:miter lim="800000"/>
            <a:headEnd/>
            <a:tailEnd/>
          </a:ln>
        </p:spPr>
        <p:txBody>
          <a:bodyPr/>
          <a:lstStyle/>
          <a:p>
            <a:fld id="{1F9F1FFC-FF7C-4254-BC1F-EAF3F4DF1639}" type="slidenum">
              <a:rPr lang="en-US" smtClean="0">
                <a:latin typeface="Arial" charset="0"/>
              </a:rPr>
              <a:pPr/>
              <a:t>34</a:t>
            </a:fld>
            <a:endParaRPr lang="en-US" smtClean="0">
              <a:latin typeface="Arial" charset="0"/>
            </a:endParaRPr>
          </a:p>
        </p:txBody>
      </p:sp>
      <p:sp>
        <p:nvSpPr>
          <p:cNvPr id="26627" name="Rectangle 7"/>
          <p:cNvSpPr txBox="1">
            <a:spLocks noGrp="1" noChangeArrowheads="1"/>
          </p:cNvSpPr>
          <p:nvPr/>
        </p:nvSpPr>
        <p:spPr bwMode="auto">
          <a:xfrm>
            <a:off x="3884613" y="8831263"/>
            <a:ext cx="2971800" cy="463550"/>
          </a:xfrm>
          <a:prstGeom prst="rect">
            <a:avLst/>
          </a:prstGeom>
          <a:noFill/>
          <a:ln w="9525">
            <a:noFill/>
            <a:miter lim="800000"/>
            <a:headEnd/>
            <a:tailEnd/>
          </a:ln>
        </p:spPr>
        <p:txBody>
          <a:bodyPr lIns="91647" tIns="45824" rIns="91647" bIns="45824" anchor="b"/>
          <a:lstStyle/>
          <a:p>
            <a:pPr algn="r" defTabSz="915988"/>
            <a:fld id="{D120E9FB-CEC7-4660-8C31-32CAEC37B66E}" type="slidenum">
              <a:rPr lang="en-US" sz="1100">
                <a:cs typeface="Arial" charset="0"/>
              </a:rPr>
              <a:pPr algn="r" defTabSz="915988"/>
              <a:t>34</a:t>
            </a:fld>
            <a:endParaRPr lang="en-US" sz="1100">
              <a:cs typeface="Arial" charset="0"/>
            </a:endParaRPr>
          </a:p>
        </p:txBody>
      </p:sp>
      <p:sp>
        <p:nvSpPr>
          <p:cNvPr id="26628" name="Rectangle 2"/>
          <p:cNvSpPr>
            <a:spLocks noGrp="1" noRot="1" noChangeAspect="1" noTextEdit="1"/>
          </p:cNvSpPr>
          <p:nvPr>
            <p:ph type="sldImg"/>
          </p:nvPr>
        </p:nvSpPr>
        <p:spPr bwMode="auto">
          <a:xfrm>
            <a:off x="1106488" y="698500"/>
            <a:ext cx="4646612" cy="3486150"/>
          </a:xfrm>
          <a:noFill/>
          <a:ln>
            <a:solidFill>
              <a:srgbClr val="000000"/>
            </a:solidFill>
            <a:miter lim="800000"/>
            <a:headEnd/>
            <a:tailEnd/>
          </a:ln>
        </p:spPr>
      </p:sp>
      <p:sp>
        <p:nvSpPr>
          <p:cNvPr id="26629" name="Rectangle 4"/>
          <p:cNvSpPr>
            <a:spLocks noGrp="1"/>
          </p:cNvSpPr>
          <p:nvPr>
            <p:ph type="body" idx="1"/>
          </p:nvPr>
        </p:nvSpPr>
        <p:spPr bwMode="auto">
          <a:xfrm>
            <a:off x="685800" y="4414839"/>
            <a:ext cx="5486400" cy="4183062"/>
          </a:xfrm>
          <a:noFill/>
        </p:spPr>
        <p:txBody>
          <a:bodyPr wrap="square" lIns="91647" tIns="45824" rIns="91647" bIns="45824" numCol="1" anchor="t" anchorCtr="0" compatLnSpc="1">
            <a:prstTxWarp prst="textNoShape">
              <a:avLst/>
            </a:prstTxWarp>
          </a:bodyPr>
          <a:lstStyle/>
          <a:p>
            <a:pPr eaLnBrk="1" hangingPunct="1"/>
            <a:endParaRPr lang="en-US" smtClean="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1800" dirty="0" smtClean="0"/>
              <a:t> - Quantify and aggregate the emissions from each specific process within the established boundary of the product system</a:t>
            </a:r>
          </a:p>
          <a:p>
            <a:pPr lvl="1">
              <a:buClr>
                <a:schemeClr val="accent1"/>
              </a:buClr>
            </a:pPr>
            <a:r>
              <a:rPr lang="en-US" sz="1800" dirty="0" smtClean="0"/>
              <a:t> - An attributional approach to GHG emissions accounting provides information about the GHGs emitted directly by a product and its lifecycle</a:t>
            </a:r>
          </a:p>
          <a:p>
            <a:pPr lvl="1">
              <a:buClr>
                <a:schemeClr val="accent1"/>
              </a:buClr>
            </a:pPr>
            <a:r>
              <a:rPr lang="en-US" sz="1800" dirty="0" smtClean="0"/>
              <a:t> - Companies should consult existing sector specific or program guidance to determine if any indirect or consequential emissions sources are applicable to a specific product </a:t>
            </a:r>
          </a:p>
          <a:p>
            <a:pPr>
              <a:buClr>
                <a:schemeClr val="accent1"/>
              </a:buClr>
            </a:pPr>
            <a:r>
              <a:rPr lang="en-US" sz="2400" dirty="0" smtClean="0">
                <a:latin typeface="Arial" pitchFamily="34" charset="0"/>
                <a:cs typeface="Arial" pitchFamily="34" charset="0"/>
              </a:rPr>
              <a:t>Companies shall</a:t>
            </a:r>
            <a:r>
              <a:rPr lang="en-US" sz="2400" b="1" i="1" dirty="0" smtClean="0">
                <a:latin typeface="Arial" pitchFamily="34" charset="0"/>
                <a:cs typeface="Arial" pitchFamily="34" charset="0"/>
              </a:rPr>
              <a:t> </a:t>
            </a:r>
            <a:r>
              <a:rPr lang="en-US" sz="2400" dirty="0" smtClean="0">
                <a:latin typeface="Arial" pitchFamily="34" charset="0"/>
                <a:cs typeface="Arial" pitchFamily="34" charset="0"/>
              </a:rPr>
              <a:t>indentify the following elements when determining the functional unit: </a:t>
            </a:r>
          </a:p>
          <a:p>
            <a:pPr lvl="1">
              <a:buClr>
                <a:schemeClr val="accent1"/>
              </a:buClr>
            </a:pPr>
            <a:r>
              <a:rPr lang="en-US" sz="2000" dirty="0" smtClean="0">
                <a:latin typeface="Arial" pitchFamily="34" charset="0"/>
                <a:cs typeface="Arial" pitchFamily="34" charset="0"/>
              </a:rPr>
              <a:t>The function or performance characteristics provided by the product system </a:t>
            </a:r>
          </a:p>
          <a:p>
            <a:pPr lvl="1">
              <a:buClr>
                <a:schemeClr val="accent1"/>
              </a:buClr>
            </a:pPr>
            <a:r>
              <a:rPr lang="en-US" sz="2000" dirty="0" smtClean="0">
                <a:latin typeface="Arial" pitchFamily="34" charset="0"/>
                <a:cs typeface="Arial" pitchFamily="34" charset="0"/>
              </a:rPr>
              <a:t>Reference flow (i.e., amount of product necessary to fulfill the function and the quantity to which assessment results will be normalized)  </a:t>
            </a:r>
          </a:p>
          <a:p>
            <a:pPr lvl="1">
              <a:buClr>
                <a:schemeClr val="accent1"/>
              </a:buClr>
            </a:pPr>
            <a:r>
              <a:rPr lang="en-US" sz="2000" dirty="0" smtClean="0">
                <a:latin typeface="Arial" pitchFamily="34" charset="0"/>
                <a:cs typeface="Arial" pitchFamily="34" charset="0"/>
              </a:rPr>
              <a:t>Relevance to the study goal (i.e., why a particular functional unit was chosen in the context of a particular goal) </a:t>
            </a:r>
          </a:p>
          <a:p>
            <a:pPr lvl="1">
              <a:buClr>
                <a:schemeClr val="accent1"/>
              </a:buClr>
            </a:pPr>
            <a:endParaRPr lang="en-US" sz="180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1800" dirty="0" smtClean="0"/>
          </a:p>
          <a:p>
            <a:endParaRPr lang="en-US" dirty="0"/>
          </a:p>
        </p:txBody>
      </p:sp>
      <p:sp>
        <p:nvSpPr>
          <p:cNvPr id="4" name="Slide Number Placeholder 3"/>
          <p:cNvSpPr>
            <a:spLocks noGrp="1"/>
          </p:cNvSpPr>
          <p:nvPr>
            <p:ph type="sldNum" sz="quarter" idx="10"/>
          </p:nvPr>
        </p:nvSpPr>
        <p:spPr/>
        <p:txBody>
          <a:bodyPr/>
          <a:lstStyle/>
          <a:p>
            <a:fld id="{6996283E-D5E8-40CE-A268-2B59C0E42D9B}" type="slidenum">
              <a:rPr lang="en-US" smtClean="0"/>
              <a:pPr/>
              <a:t>35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buClr>
                <a:schemeClr val="accent1"/>
              </a:buClr>
            </a:pPr>
            <a:r>
              <a:rPr lang="en-US" sz="4400" dirty="0" smtClean="0"/>
              <a:t> - These processes are directly </a:t>
            </a:r>
            <a:r>
              <a:rPr lang="en-GB" sz="4400" dirty="0" smtClean="0"/>
              <a:t>connected over the product’s life cycle by material or energy flows, from extraction and pre-processing of product components through to the product’s end-of-life</a:t>
            </a:r>
          </a:p>
          <a:p>
            <a:pPr lvl="1">
              <a:buClr>
                <a:schemeClr val="accent1"/>
              </a:buClr>
            </a:pPr>
            <a:r>
              <a:rPr lang="en-US" sz="4400" dirty="0" smtClean="0"/>
              <a:t>These processes are referred to as foreground processes throughout this standard</a:t>
            </a:r>
          </a:p>
          <a:p>
            <a:pPr lvl="1">
              <a:buClr>
                <a:schemeClr val="accent1"/>
              </a:buClr>
            </a:pPr>
            <a:r>
              <a:rPr lang="en-US" sz="4400" dirty="0" smtClean="0"/>
              <a:t> - background processes include</a:t>
            </a:r>
            <a:r>
              <a:rPr lang="en-US" sz="4400" baseline="0" dirty="0" smtClean="0"/>
              <a:t> capital equipment, non-direct facility operations and corporate </a:t>
            </a:r>
            <a:r>
              <a:rPr lang="en-US" sz="4400" baseline="0" dirty="0" err="1" smtClean="0"/>
              <a:t>activites</a:t>
            </a:r>
            <a:endParaRPr lang="en-US" sz="4400" dirty="0" smtClean="0"/>
          </a:p>
          <a:p>
            <a:endParaRPr lang="en-US" dirty="0"/>
          </a:p>
        </p:txBody>
      </p:sp>
      <p:sp>
        <p:nvSpPr>
          <p:cNvPr id="4" name="Slide Number Placeholder 3"/>
          <p:cNvSpPr>
            <a:spLocks noGrp="1"/>
          </p:cNvSpPr>
          <p:nvPr>
            <p:ph type="sldNum" sz="quarter" idx="10"/>
          </p:nvPr>
        </p:nvSpPr>
        <p:spPr/>
        <p:txBody>
          <a:bodyPr/>
          <a:lstStyle/>
          <a:p>
            <a:fld id="{6996283E-D5E8-40CE-A268-2B59C0E42D9B}" type="slidenum">
              <a:rPr lang="en-US" smtClean="0"/>
              <a:pPr/>
              <a:t>36</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96283E-D5E8-40CE-A268-2B59C0E42D9B}" type="slidenum">
              <a:rPr lang="en-US" smtClean="0"/>
              <a:pPr/>
              <a:t>37</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control</a:t>
            </a:r>
            <a:r>
              <a:rPr lang="en-US" baseline="0" dirty="0" smtClean="0"/>
              <a:t> is defined as it is in the corporate standard</a:t>
            </a:r>
            <a:endParaRPr lang="en-US" dirty="0"/>
          </a:p>
        </p:txBody>
      </p:sp>
      <p:sp>
        <p:nvSpPr>
          <p:cNvPr id="4" name="Slide Number Placeholder 3"/>
          <p:cNvSpPr>
            <a:spLocks noGrp="1"/>
          </p:cNvSpPr>
          <p:nvPr>
            <p:ph type="sldNum" sz="quarter" idx="10"/>
          </p:nvPr>
        </p:nvSpPr>
        <p:spPr/>
        <p:txBody>
          <a:bodyPr/>
          <a:lstStyle/>
          <a:p>
            <a:fld id="{6996283E-D5E8-40CE-A268-2B59C0E42D9B}" type="slidenum">
              <a:rPr lang="en-US" smtClean="0"/>
              <a:pPr/>
              <a:t>38</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96283E-D5E8-40CE-A268-2B59C0E42D9B}" type="slidenum">
              <a:rPr lang="en-US" smtClean="0"/>
              <a:pPr/>
              <a:t>39</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Arial" pitchFamily="34" charset="0"/>
                <a:cs typeface="Arial" pitchFamily="34" charset="0"/>
              </a:rPr>
              <a:t>- First Party (“Self” or “Internal”) assurance – Persons from within the organization but independent of the product GHG inventory determination process</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Arial" pitchFamily="34" charset="0"/>
                <a:cs typeface="Arial" pitchFamily="34" charset="0"/>
              </a:rPr>
              <a:t>- Third Party (”External”) assurance – Persons from a certification or assurance body independent of the product GHG inventory determination process</a:t>
            </a:r>
          </a:p>
          <a:p>
            <a:endParaRPr lang="en-US" dirty="0"/>
          </a:p>
        </p:txBody>
      </p:sp>
      <p:sp>
        <p:nvSpPr>
          <p:cNvPr id="4" name="Slide Number Placeholder 3"/>
          <p:cNvSpPr>
            <a:spLocks noGrp="1"/>
          </p:cNvSpPr>
          <p:nvPr>
            <p:ph type="sldNum" sz="quarter" idx="10"/>
          </p:nvPr>
        </p:nvSpPr>
        <p:spPr/>
        <p:txBody>
          <a:bodyPr/>
          <a:lstStyle/>
          <a:p>
            <a:fld id="{6996283E-D5E8-40CE-A268-2B59C0E42D9B}" type="slidenum">
              <a:rPr lang="en-US" smtClean="0"/>
              <a:pPr/>
              <a:t>40</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96283E-D5E8-40CE-A268-2B59C0E42D9B}" type="slidenum">
              <a:rPr lang="en-US" smtClean="0"/>
              <a:pPr/>
              <a:t>41</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Slide updated</a:t>
            </a:r>
            <a:endParaRPr lang="en-US" dirty="0"/>
          </a:p>
        </p:txBody>
      </p:sp>
      <p:sp>
        <p:nvSpPr>
          <p:cNvPr id="4" name="Slide Number Placeholder 3"/>
          <p:cNvSpPr>
            <a:spLocks noGrp="1"/>
          </p:cNvSpPr>
          <p:nvPr>
            <p:ph type="sldNum" sz="quarter" idx="10"/>
          </p:nvPr>
        </p:nvSpPr>
        <p:spPr/>
        <p:txBody>
          <a:bodyPr/>
          <a:lstStyle/>
          <a:p>
            <a:fld id="{6996283E-D5E8-40CE-A268-2B59C0E42D9B}" type="slidenum">
              <a:rPr lang="en-US" smtClean="0"/>
              <a:pPr/>
              <a:t>42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D71EF3C5-8820-4551-8A53-2E7A92AD71A9}" type="slidenum">
              <a:rPr lang="en-US" smtClean="0"/>
              <a:pPr/>
              <a:t>7</a:t>
            </a:fld>
            <a:endParaRPr lang="en-US" smtClean="0"/>
          </a:p>
        </p:txBody>
      </p:sp>
      <p:sp>
        <p:nvSpPr>
          <p:cNvPr id="25603" name="Slide Image Placeholder 1"/>
          <p:cNvSpPr>
            <a:spLocks noGrp="1" noRot="1" noChangeAspect="1" noTextEdit="1"/>
          </p:cNvSpPr>
          <p:nvPr>
            <p:ph type="sldImg"/>
          </p:nvPr>
        </p:nvSpPr>
        <p:spPr>
          <a:ln/>
        </p:spPr>
      </p:sp>
      <p:sp>
        <p:nvSpPr>
          <p:cNvPr id="25604" name="Notes Placeholder 2"/>
          <p:cNvSpPr>
            <a:spLocks noGrp="1"/>
          </p:cNvSpPr>
          <p:nvPr>
            <p:ph type="body" idx="1"/>
          </p:nvPr>
        </p:nvSpPr>
        <p:spPr>
          <a:noFill/>
          <a:ln/>
        </p:spPr>
        <p:txBody>
          <a:bodyPr/>
          <a:lstStyle/>
          <a:p>
            <a:pPr eaLnBrk="1" hangingPunct="1">
              <a:spcBef>
                <a:spcPct val="0"/>
              </a:spcBef>
            </a:pPr>
            <a:r>
              <a:rPr lang="en-GB" dirty="0" smtClean="0"/>
              <a:t>Currently have 24 Steering Committee members and we have tried to achieve have representation from a wide variety of stakeholders: Business, Government, Academia and Non Governmental. </a:t>
            </a:r>
          </a:p>
          <a:p>
            <a:pPr eaLnBrk="1" hangingPunct="1">
              <a:spcBef>
                <a:spcPct val="0"/>
              </a:spcBef>
            </a:pPr>
            <a:endParaRPr lang="en-GB" dirty="0" smtClean="0"/>
          </a:p>
          <a:p>
            <a:pPr eaLnBrk="1" hangingPunct="1">
              <a:spcBef>
                <a:spcPct val="0"/>
              </a:spcBef>
              <a:buFontTx/>
              <a:buChar char="-"/>
            </a:pPr>
            <a:r>
              <a:rPr lang="en-GB" dirty="0" smtClean="0"/>
              <a:t>We have also sought to have representation from various sectors and regions. For example, we have </a:t>
            </a:r>
            <a:r>
              <a:rPr lang="en-GB" dirty="0" err="1" smtClean="0"/>
              <a:t>Natura</a:t>
            </a:r>
            <a:r>
              <a:rPr lang="en-GB" dirty="0" smtClean="0"/>
              <a:t> a company from Brazil that specializes in natural health and body products, we have </a:t>
            </a:r>
            <a:r>
              <a:rPr lang="en-GB" dirty="0" err="1" smtClean="0"/>
              <a:t>Walmart</a:t>
            </a:r>
            <a:r>
              <a:rPr lang="en-GB" dirty="0" smtClean="0"/>
              <a:t> a large consumer goods company that is leading the way in some of the thinking around green supply chains, we have the verifiers DNV, </a:t>
            </a:r>
            <a:r>
              <a:rPr lang="en-GB" dirty="0" err="1" smtClean="0"/>
              <a:t>Tsinghua</a:t>
            </a:r>
            <a:r>
              <a:rPr lang="en-GB" dirty="0" smtClean="0"/>
              <a:t> University in China, GE, etc.</a:t>
            </a:r>
          </a:p>
          <a:p>
            <a:pPr eaLnBrk="1" hangingPunct="1">
              <a:spcBef>
                <a:spcPct val="0"/>
              </a:spcBef>
              <a:buFontTx/>
              <a:buChar char="-"/>
            </a:pPr>
            <a:endParaRPr lang="en-GB" dirty="0" smtClean="0"/>
          </a:p>
          <a:p>
            <a:pPr eaLnBrk="1" hangingPunct="1">
              <a:spcBef>
                <a:spcPct val="0"/>
              </a:spcBef>
              <a:buFontTx/>
              <a:buChar char="-"/>
            </a:pPr>
            <a:r>
              <a:rPr lang="en-GB" dirty="0" smtClean="0"/>
              <a:t> In addition, we have representation from other initiatives, including Carbon Trust, ISO and the Product Carbon Footprint project that has convened this conference. </a:t>
            </a:r>
          </a:p>
        </p:txBody>
      </p:sp>
      <p:sp>
        <p:nvSpPr>
          <p:cNvPr id="25605" name="Slide Number Placeholder 3"/>
          <p:cNvSpPr txBox="1">
            <a:spLocks noGrp="1"/>
          </p:cNvSpPr>
          <p:nvPr/>
        </p:nvSpPr>
        <p:spPr bwMode="auto">
          <a:xfrm>
            <a:off x="3884414" y="8830659"/>
            <a:ext cx="2972098" cy="464205"/>
          </a:xfrm>
          <a:prstGeom prst="rect">
            <a:avLst/>
          </a:prstGeom>
          <a:noFill/>
          <a:ln w="9525">
            <a:noFill/>
            <a:miter lim="800000"/>
            <a:headEnd/>
            <a:tailEnd/>
          </a:ln>
        </p:spPr>
        <p:txBody>
          <a:bodyPr lIns="91421" tIns="45710" rIns="91421" bIns="45710" anchor="b"/>
          <a:lstStyle/>
          <a:p>
            <a:pPr algn="r" defTabSz="912983"/>
            <a:fld id="{2541AA91-10FE-487D-84FA-854749FFD651}" type="slidenum">
              <a:rPr lang="en-US" sz="1100">
                <a:latin typeface="Calibri" pitchFamily="34" charset="0"/>
              </a:rPr>
              <a:pPr algn="r" defTabSz="912983"/>
              <a:t>7</a:t>
            </a:fld>
            <a:endParaRPr lang="en-US" sz="1100" dirty="0">
              <a:latin typeface="Calibri"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Slide changed</a:t>
            </a:r>
            <a:endParaRPr lang="en-US" dirty="0"/>
          </a:p>
        </p:txBody>
      </p:sp>
      <p:sp>
        <p:nvSpPr>
          <p:cNvPr id="4" name="Slide Number Placeholder 3"/>
          <p:cNvSpPr>
            <a:spLocks noGrp="1"/>
          </p:cNvSpPr>
          <p:nvPr>
            <p:ph type="sldNum" sz="quarter" idx="10"/>
          </p:nvPr>
        </p:nvSpPr>
        <p:spPr/>
        <p:txBody>
          <a:bodyPr/>
          <a:lstStyle/>
          <a:p>
            <a:fld id="{6996283E-D5E8-40CE-A268-2B59C0E42D9B}" type="slidenum">
              <a:rPr lang="en-US" smtClean="0"/>
              <a:pPr/>
              <a:t>43</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64008CAA-18CA-41B9-8E81-CB7624B49583}" type="slidenum">
              <a:rPr lang="en-US" smtClean="0">
                <a:latin typeface="Arial" charset="0"/>
              </a:rPr>
              <a:pPr/>
              <a:t>44</a:t>
            </a:fld>
            <a:endParaRPr lang="en-US" smtClean="0">
              <a:latin typeface="Arial"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Outstanding response to our call for road testers</a:t>
            </a:r>
          </a:p>
          <a:p>
            <a:r>
              <a:rPr lang="en-US" dirty="0" smtClean="0"/>
              <a:t>(find out number of sectors, geographical locations_</a:t>
            </a:r>
            <a:endParaRPr lang="en-US" dirty="0"/>
          </a:p>
        </p:txBody>
      </p:sp>
      <p:sp>
        <p:nvSpPr>
          <p:cNvPr id="4" name="Slide Number Placeholder 3"/>
          <p:cNvSpPr>
            <a:spLocks noGrp="1"/>
          </p:cNvSpPr>
          <p:nvPr>
            <p:ph type="sldNum" sz="quarter" idx="10"/>
          </p:nvPr>
        </p:nvSpPr>
        <p:spPr/>
        <p:txBody>
          <a:bodyPr/>
          <a:lstStyle/>
          <a:p>
            <a:fld id="{306D2A15-8CD3-4268-BADF-14167925021B}" type="slidenum">
              <a:rPr lang="en-US" smtClean="0"/>
              <a:pPr/>
              <a:t>45</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p:spPr>
        <p:txBody>
          <a:bodyPr/>
          <a:lstStyle/>
          <a:p>
            <a:r>
              <a:rPr lang="en-US" smtClean="0"/>
              <a:t>39 companies who wish to be publicly acknowledged</a:t>
            </a:r>
          </a:p>
        </p:txBody>
      </p:sp>
      <p:sp>
        <p:nvSpPr>
          <p:cNvPr id="20483" name="Slide Number Placeholder 3"/>
          <p:cNvSpPr>
            <a:spLocks noGrp="1"/>
          </p:cNvSpPr>
          <p:nvPr>
            <p:ph type="sldNum" sz="quarter" idx="5"/>
          </p:nvPr>
        </p:nvSpPr>
        <p:spPr>
          <a:noFill/>
        </p:spPr>
        <p:txBody>
          <a:bodyPr/>
          <a:lstStyle/>
          <a:p>
            <a:fld id="{2CD31637-7A36-48E6-A5C9-9DC6EB02A6FE}" type="slidenum">
              <a:rPr lang="en-US" smtClean="0"/>
              <a:pPr/>
              <a:t>46</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D1BA81-16AA-46F5-9F69-3CDB84AE98CA}" type="slidenum">
              <a:rPr lang="en-US" smtClean="0"/>
              <a:pPr/>
              <a:t>47</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looking for diversity </a:t>
            </a:r>
          </a:p>
          <a:p>
            <a:r>
              <a:rPr lang="en-US" dirty="0" smtClean="0"/>
              <a:t> - if you haven’t picked please consider the list</a:t>
            </a:r>
          </a:p>
          <a:p>
            <a:r>
              <a:rPr lang="en-US" dirty="0" smtClean="0"/>
              <a:t> - Won’t go over this today but feel</a:t>
            </a:r>
            <a:r>
              <a:rPr lang="en-US" baseline="0" dirty="0" smtClean="0"/>
              <a:t> free to contact us if you need help, read section 1.4</a:t>
            </a:r>
            <a:endParaRPr lang="en-US" dirty="0"/>
          </a:p>
        </p:txBody>
      </p:sp>
      <p:sp>
        <p:nvSpPr>
          <p:cNvPr id="4" name="Slide Number Placeholder 3"/>
          <p:cNvSpPr>
            <a:spLocks noGrp="1"/>
          </p:cNvSpPr>
          <p:nvPr>
            <p:ph type="sldNum" sz="quarter" idx="10"/>
          </p:nvPr>
        </p:nvSpPr>
        <p:spPr/>
        <p:txBody>
          <a:bodyPr/>
          <a:lstStyle/>
          <a:p>
            <a:fld id="{59CDA70D-B708-496D-9C66-8320BB5E619C}" type="slidenum">
              <a:rPr lang="en-US" smtClean="0"/>
              <a:pPr/>
              <a:t>48</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Professional</a:t>
            </a:r>
            <a:r>
              <a:rPr lang="en-US" baseline="0" dirty="0" smtClean="0"/>
              <a:t> editing will also occur before the final standards are published</a:t>
            </a:r>
            <a:endParaRPr lang="en-US" dirty="0"/>
          </a:p>
        </p:txBody>
      </p:sp>
      <p:sp>
        <p:nvSpPr>
          <p:cNvPr id="4" name="Slide Number Placeholder 3"/>
          <p:cNvSpPr>
            <a:spLocks noGrp="1"/>
          </p:cNvSpPr>
          <p:nvPr>
            <p:ph type="sldNum" sz="quarter" idx="10"/>
          </p:nvPr>
        </p:nvSpPr>
        <p:spPr/>
        <p:txBody>
          <a:bodyPr/>
          <a:lstStyle/>
          <a:p>
            <a:pPr>
              <a:defRPr/>
            </a:pPr>
            <a:fld id="{2D7785E3-F996-4D96-B495-712EAB6F2155}" type="slidenum">
              <a:rPr lang="en-US" smtClean="0"/>
              <a:pPr>
                <a:defRPr/>
              </a:pPr>
              <a:t>49</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Will go</a:t>
            </a:r>
            <a:r>
              <a:rPr lang="en-US" baseline="0" dirty="0" smtClean="0"/>
              <a:t> over the Scope 3 and Product Std quickly, for more details please look to the draft standards</a:t>
            </a:r>
            <a:endParaRPr lang="en-US" dirty="0"/>
          </a:p>
        </p:txBody>
      </p:sp>
      <p:sp>
        <p:nvSpPr>
          <p:cNvPr id="4" name="Slide Number Placeholder 3"/>
          <p:cNvSpPr>
            <a:spLocks noGrp="1"/>
          </p:cNvSpPr>
          <p:nvPr>
            <p:ph type="sldNum" sz="quarter" idx="10"/>
          </p:nvPr>
        </p:nvSpPr>
        <p:spPr/>
        <p:txBody>
          <a:bodyPr/>
          <a:lstStyle/>
          <a:p>
            <a:pPr>
              <a:defRPr/>
            </a:pPr>
            <a:fld id="{2D7785E3-F996-4D96-B495-712EAB6F2155}" type="slidenum">
              <a:rPr lang="en-US" smtClean="0"/>
              <a:pPr>
                <a:defRPr/>
              </a:pPr>
              <a:t>50</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64008CAA-18CA-41B9-8E81-CB7624B49583}" type="slidenum">
              <a:rPr lang="en-US" smtClean="0">
                <a:latin typeface="Arial" charset="0"/>
              </a:rPr>
              <a:pPr/>
              <a:t>51</a:t>
            </a:fld>
            <a:endParaRPr lang="en-US" smtClean="0">
              <a:latin typeface="Arial"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Will go</a:t>
            </a:r>
            <a:r>
              <a:rPr lang="en-US" baseline="0" dirty="0" smtClean="0"/>
              <a:t> over the Scope 3 and Product Std quickly, for more details please look to the draft standards</a:t>
            </a:r>
            <a:endParaRPr lang="en-US" dirty="0"/>
          </a:p>
        </p:txBody>
      </p:sp>
      <p:sp>
        <p:nvSpPr>
          <p:cNvPr id="4" name="Slide Number Placeholder 3"/>
          <p:cNvSpPr>
            <a:spLocks noGrp="1"/>
          </p:cNvSpPr>
          <p:nvPr>
            <p:ph type="sldNum" sz="quarter" idx="10"/>
          </p:nvPr>
        </p:nvSpPr>
        <p:spPr/>
        <p:txBody>
          <a:bodyPr/>
          <a:lstStyle/>
          <a:p>
            <a:pPr>
              <a:defRPr/>
            </a:pPr>
            <a:fld id="{2D7785E3-F996-4D96-B495-712EAB6F2155}" type="slidenum">
              <a:rPr lang="en-US" smtClean="0"/>
              <a:pPr>
                <a:defRPr/>
              </a:pPr>
              <a:t>52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AA31A8-AC4A-492C-8A20-460B1506EBB9}"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64008CAA-18CA-41B9-8E81-CB7624B49583}" type="slidenum">
              <a:rPr lang="en-US" smtClean="0">
                <a:latin typeface="Arial" charset="0"/>
              </a:rPr>
              <a:pPr/>
              <a:t>9</a:t>
            </a:fld>
            <a:endParaRPr lang="en-US" smtClean="0">
              <a:latin typeface="Arial"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5" name="Rectangle 7"/>
          <p:cNvSpPr>
            <a:spLocks noGrp="1" noChangeArrowheads="1"/>
          </p:cNvSpPr>
          <p:nvPr>
            <p:ph type="sldNum" sz="quarter" idx="5"/>
          </p:nvPr>
        </p:nvSpPr>
        <p:spPr>
          <a:noFill/>
        </p:spPr>
        <p:txBody>
          <a:bodyPr/>
          <a:lstStyle/>
          <a:p>
            <a:fld id="{7A38F8BC-8B79-49AA-AE86-E9A48E27B21B}" type="slidenum">
              <a:rPr lang="en-US" smtClean="0"/>
              <a:pPr/>
              <a:t>10</a:t>
            </a:fld>
            <a:endParaRPr lang="en-US" smtClean="0"/>
          </a:p>
        </p:txBody>
      </p:sp>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3" name="Rectangle 7"/>
          <p:cNvSpPr>
            <a:spLocks noGrp="1" noChangeArrowheads="1"/>
          </p:cNvSpPr>
          <p:nvPr>
            <p:ph type="sldNum" sz="quarter" idx="5"/>
          </p:nvPr>
        </p:nvSpPr>
        <p:spPr>
          <a:noFill/>
        </p:spPr>
        <p:txBody>
          <a:bodyPr/>
          <a:lstStyle/>
          <a:p>
            <a:fld id="{26A14C4F-AE7D-4F05-BA20-8633B804B8CD}" type="slidenum">
              <a:rPr lang="en-US" smtClean="0"/>
              <a:pPr/>
              <a:t>11</a:t>
            </a:fld>
            <a:endParaRPr lang="en-US" smtClean="0"/>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89" name="Slide Image Placeholder 1"/>
          <p:cNvSpPr>
            <a:spLocks noGrp="1" noRot="1" noChangeAspect="1"/>
          </p:cNvSpPr>
          <p:nvPr>
            <p:ph type="sldImg"/>
          </p:nvPr>
        </p:nvSpPr>
        <p:spPr>
          <a:ln/>
        </p:spPr>
      </p:sp>
      <p:sp>
        <p:nvSpPr>
          <p:cNvPr id="268290" name="Notes Placeholder 2"/>
          <p:cNvSpPr>
            <a:spLocks noGrp="1"/>
          </p:cNvSpPr>
          <p:nvPr>
            <p:ph type="body" idx="1"/>
          </p:nvPr>
        </p:nvSpPr>
        <p:spPr>
          <a:noFill/>
          <a:ln/>
        </p:spPr>
        <p:txBody>
          <a:bodyPr/>
          <a:lstStyle/>
          <a:p>
            <a:endParaRPr lang="en-US" smtClean="0"/>
          </a:p>
        </p:txBody>
      </p:sp>
      <p:sp>
        <p:nvSpPr>
          <p:cNvPr id="268291" name="Slide Number Placeholder 3"/>
          <p:cNvSpPr>
            <a:spLocks noGrp="1"/>
          </p:cNvSpPr>
          <p:nvPr>
            <p:ph type="sldNum" sz="quarter" idx="5"/>
          </p:nvPr>
        </p:nvSpPr>
        <p:spPr>
          <a:noFill/>
        </p:spPr>
        <p:txBody>
          <a:bodyPr/>
          <a:lstStyle/>
          <a:p>
            <a:fld id="{C0247EEC-ED58-4ABB-84C0-1AAF90D1BC70}" type="slidenum">
              <a:rPr lang="en-US" smtClean="0"/>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8CEDB43-F15E-4250-BF9D-BE8F4ADB703C}" type="datetime1">
              <a:rPr lang="en-US"/>
              <a:pPr>
                <a:defRPr/>
              </a:pPr>
              <a:t>3/23/2010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146293-26D3-4346-85E2-F709C40748F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549379B-64E0-452F-A64F-FC2001568E2E}" type="datetime1">
              <a:rPr lang="en-US"/>
              <a:pPr>
                <a:defRPr/>
              </a:pPr>
              <a:t>3/23/2010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2F38BA-BE44-4DAB-85D9-3313E670174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78A239-6238-4B80-A199-399DCC753EB4}" type="datetime1">
              <a:rPr lang="en-US"/>
              <a:pPr>
                <a:defRPr/>
              </a:pPr>
              <a:t>3/23/2010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FCDCBF-23D7-41D2-83E8-2BA1A961E6C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a:p>
        </p:txBody>
      </p:sp>
      <p:sp>
        <p:nvSpPr>
          <p:cNvPr id="5" name="Slide Number Placeholder 4"/>
          <p:cNvSpPr>
            <a:spLocks noGrp="1"/>
          </p:cNvSpPr>
          <p:nvPr>
            <p:ph type="sldNum" sz="quarter" idx="10"/>
          </p:nvPr>
        </p:nvSpPr>
        <p:spPr/>
        <p:txBody>
          <a:bodyPr/>
          <a:lstStyle>
            <a:lvl1pPr>
              <a:defRPr/>
            </a:lvl1pPr>
          </a:lstStyle>
          <a:p>
            <a:pPr>
              <a:defRPr/>
            </a:pPr>
            <a:fld id="{1BDE6F08-5B9B-4753-9241-CD9F75490D9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9F17D78-1496-4159-A22A-7968A3EE5F87}" type="datetime1">
              <a:rPr lang="en-US"/>
              <a:pPr>
                <a:defRPr/>
              </a:pPr>
              <a:t>3/23/2010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C2ECE6-D591-4F15-87E3-403EAA8DA61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192DD43-20EC-4C1C-89D5-D0EA07F389B0}" type="datetime1">
              <a:rPr lang="en-US"/>
              <a:pPr>
                <a:defRPr/>
              </a:pPr>
              <a:t>3/23/2010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EF7C15-A471-4289-A03F-8768135AFF1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71B04C6-1D5B-4CBE-B67A-328AC0809333}" type="datetime1">
              <a:rPr lang="en-US"/>
              <a:pPr>
                <a:defRPr/>
              </a:pPr>
              <a:t>3/23/2010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77A328-0EDB-40DE-BEB4-CB1D01D1FC8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43F29CE-1781-41C2-850D-4D908C894284}" type="datetime1">
              <a:rPr lang="en-US"/>
              <a:pPr>
                <a:defRPr/>
              </a:pPr>
              <a:t>3/23/2010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B31C91-EB79-4295-8D29-61A51722269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71FD8C2-F8E4-4EED-90CF-2ACDFE2348C1}" type="datetime1">
              <a:rPr lang="en-US"/>
              <a:pPr>
                <a:defRPr/>
              </a:pPr>
              <a:t>3/23/2010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44316DF-D553-4B5E-8FFE-1FA753C9BE5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B55434E-6FD9-49CD-9B6E-EBFDBFF330BD}" type="datetime1">
              <a:rPr lang="en-US"/>
              <a:pPr>
                <a:defRPr/>
              </a:pPr>
              <a:t>3/23/2010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B58148C-7BC5-41B3-A80E-DA066B975CA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5AF0B0-7166-412A-967B-384368F18D3A}" type="datetime1">
              <a:rPr lang="en-US"/>
              <a:pPr>
                <a:defRPr/>
              </a:pPr>
              <a:t>3/23/2010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5531A0-3F92-4D6F-A9A7-DF5A17BB52A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47D1B26-8F1A-4771-B3BB-C3BB2FA05032}" type="datetime1">
              <a:rPr lang="en-US"/>
              <a:pPr>
                <a:defRPr/>
              </a:pPr>
              <a:t>3/23/2010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E56F05B-F8E5-47F6-80FC-033ACA5F27B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806EAE2-81F9-4E00-9AFE-214BD98EC20D}" type="datetime1">
              <a:rPr lang="en-US"/>
              <a:pPr>
                <a:defRPr/>
              </a:pPr>
              <a:t>3/23/2010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75CF94C-68F7-4498-A060-99B918AB9B86}" type="slidenum">
              <a:rPr lang="en-US"/>
              <a:pPr>
                <a:defRPr/>
              </a:pPr>
              <a:t>‹#›</a:t>
            </a:fld>
            <a:endParaRPr lang="en-US"/>
          </a:p>
        </p:txBody>
      </p:sp>
      <p:pic>
        <p:nvPicPr>
          <p:cNvPr id="1031" name="Picture 7" descr="GHGP logo"/>
          <p:cNvPicPr>
            <a:picLocks noChangeAspect="1" noChangeArrowheads="1"/>
          </p:cNvPicPr>
          <p:nvPr userDrawn="1"/>
        </p:nvPicPr>
        <p:blipFill>
          <a:blip r:embed="rId14" cstate="print"/>
          <a:srcRect/>
          <a:stretch>
            <a:fillRect/>
          </a:stretch>
        </p:blipFill>
        <p:spPr bwMode="auto">
          <a:xfrm>
            <a:off x="76200" y="6305550"/>
            <a:ext cx="2819400" cy="476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1.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ghgprotocol.org/"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ghgprotocol.org/standards/product-and-supply-chain-standard"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pPr>
              <a:defRPr/>
            </a:pPr>
            <a:fld id="{E0B3A30D-1E2A-4648-87F7-83B22A286235}" type="slidenum">
              <a:rPr lang="en-US"/>
              <a:pPr>
                <a:defRPr/>
              </a:pPr>
              <a:t>1</a:t>
            </a:fld>
            <a:endParaRPr lang="en-US"/>
          </a:p>
        </p:txBody>
      </p:sp>
      <p:sp>
        <p:nvSpPr>
          <p:cNvPr id="4099" name="Rectangle 3"/>
          <p:cNvSpPr>
            <a:spLocks noGrp="1"/>
          </p:cNvSpPr>
          <p:nvPr>
            <p:ph type="subTitle" idx="1"/>
          </p:nvPr>
        </p:nvSpPr>
        <p:spPr>
          <a:xfrm>
            <a:off x="381000" y="3810000"/>
            <a:ext cx="8458200" cy="2133600"/>
          </a:xfrm>
        </p:spPr>
        <p:txBody>
          <a:bodyPr/>
          <a:lstStyle/>
          <a:p>
            <a:r>
              <a:rPr lang="en-US" dirty="0" smtClean="0">
                <a:solidFill>
                  <a:schemeClr val="tx1"/>
                </a:solidFill>
                <a:latin typeface="Arial" pitchFamily="34" charset="0"/>
                <a:cs typeface="Arial" pitchFamily="34" charset="0"/>
              </a:rPr>
              <a:t> </a:t>
            </a:r>
            <a:r>
              <a:rPr lang="en-US" b="1" cap="all" dirty="0" smtClean="0">
                <a:solidFill>
                  <a:schemeClr val="tx1"/>
                </a:solidFill>
              </a:rPr>
              <a:t>international </a:t>
            </a:r>
            <a:r>
              <a:rPr lang="en-US" b="1" cap="all" dirty="0" err="1" smtClean="0">
                <a:solidFill>
                  <a:schemeClr val="tx1"/>
                </a:solidFill>
              </a:rPr>
              <a:t>WOrkshop</a:t>
            </a:r>
            <a:r>
              <a:rPr lang="en-US" b="1" cap="all" dirty="0" smtClean="0">
                <a:solidFill>
                  <a:schemeClr val="tx1"/>
                </a:solidFill>
              </a:rPr>
              <a:t> of GHG </a:t>
            </a:r>
            <a:r>
              <a:rPr lang="en-US" b="1" cap="all" dirty="0" err="1" smtClean="0">
                <a:solidFill>
                  <a:schemeClr val="tx1"/>
                </a:solidFill>
              </a:rPr>
              <a:t>PRotocol</a:t>
            </a:r>
            <a:r>
              <a:rPr lang="en-US" b="1" cap="all" dirty="0" smtClean="0">
                <a:solidFill>
                  <a:schemeClr val="tx1"/>
                </a:solidFill>
              </a:rPr>
              <a:t> </a:t>
            </a:r>
            <a:r>
              <a:rPr lang="en-US" b="1" cap="all" dirty="0" err="1" smtClean="0">
                <a:solidFill>
                  <a:schemeClr val="tx1"/>
                </a:solidFill>
              </a:rPr>
              <a:t>PRograms</a:t>
            </a:r>
            <a:endParaRPr lang="en-US" b="1" dirty="0" smtClean="0">
              <a:solidFill>
                <a:schemeClr val="tx1"/>
              </a:solidFill>
            </a:endParaRPr>
          </a:p>
          <a:p>
            <a:r>
              <a:rPr lang="en-US" dirty="0" smtClean="0">
                <a:solidFill>
                  <a:schemeClr val="tx1"/>
                </a:solidFill>
              </a:rPr>
              <a:t>World Resources Institute, Washington DC, </a:t>
            </a:r>
          </a:p>
          <a:p>
            <a:r>
              <a:rPr lang="en-US" dirty="0" smtClean="0">
                <a:solidFill>
                  <a:schemeClr val="tx1"/>
                </a:solidFill>
              </a:rPr>
              <a:t>March 22-23, 2010</a:t>
            </a:r>
          </a:p>
          <a:p>
            <a:endParaRPr lang="en-US" sz="2400" dirty="0" smtClean="0"/>
          </a:p>
          <a:p>
            <a:endParaRPr lang="en-US" sz="2800" dirty="0" smtClean="0"/>
          </a:p>
        </p:txBody>
      </p:sp>
      <p:sp>
        <p:nvSpPr>
          <p:cNvPr id="4100" name="Title 1"/>
          <p:cNvSpPr>
            <a:spLocks/>
          </p:cNvSpPr>
          <p:nvPr/>
        </p:nvSpPr>
        <p:spPr bwMode="auto">
          <a:xfrm>
            <a:off x="0" y="2128838"/>
            <a:ext cx="9144000" cy="1452562"/>
          </a:xfrm>
          <a:prstGeom prst="rect">
            <a:avLst/>
          </a:prstGeom>
          <a:solidFill>
            <a:srgbClr val="8FAFD8"/>
          </a:solidFill>
          <a:ln w="9525">
            <a:noFill/>
            <a:miter lim="800000"/>
            <a:headEnd/>
            <a:tailEnd/>
          </a:ln>
        </p:spPr>
        <p:txBody>
          <a:bodyPr anchor="ctr"/>
          <a:lstStyle/>
          <a:p>
            <a:pPr algn="ctr" eaLnBrk="0" hangingPunct="0"/>
            <a:r>
              <a:rPr lang="en-US" sz="3600" dirty="0" smtClean="0">
                <a:solidFill>
                  <a:schemeClr val="bg1"/>
                </a:solidFill>
              </a:rPr>
              <a:t>Accounting For GHG Emissions In Corporate </a:t>
            </a:r>
            <a:r>
              <a:rPr lang="en-US" sz="3600" dirty="0" smtClean="0">
                <a:solidFill>
                  <a:schemeClr val="bg1"/>
                </a:solidFill>
              </a:rPr>
              <a:t>and Product Supply </a:t>
            </a:r>
            <a:r>
              <a:rPr lang="en-US" sz="3600" dirty="0" smtClean="0">
                <a:solidFill>
                  <a:schemeClr val="bg1"/>
                </a:solidFill>
              </a:rPr>
              <a:t>Chains</a:t>
            </a:r>
            <a:endParaRPr lang="en-US" sz="3600" dirty="0">
              <a:solidFill>
                <a:schemeClr val="bg1"/>
              </a:solidFill>
            </a:endParaRPr>
          </a:p>
        </p:txBody>
      </p:sp>
      <p:pic>
        <p:nvPicPr>
          <p:cNvPr id="4101" name="Picture 5" descr="WRI Hi Res Logo"/>
          <p:cNvPicPr>
            <a:picLocks noChangeAspect="1" noChangeArrowheads="1"/>
          </p:cNvPicPr>
          <p:nvPr/>
        </p:nvPicPr>
        <p:blipFill>
          <a:blip r:embed="rId3" cstate="print"/>
          <a:srcRect/>
          <a:stretch>
            <a:fillRect/>
          </a:stretch>
        </p:blipFill>
        <p:spPr bwMode="auto">
          <a:xfrm>
            <a:off x="609600" y="606425"/>
            <a:ext cx="2338388" cy="765175"/>
          </a:xfrm>
          <a:prstGeom prst="rect">
            <a:avLst/>
          </a:prstGeom>
          <a:noFill/>
          <a:ln w="9525">
            <a:noFill/>
            <a:miter lim="800000"/>
            <a:headEnd/>
            <a:tailEnd/>
          </a:ln>
        </p:spPr>
      </p:pic>
      <p:pic>
        <p:nvPicPr>
          <p:cNvPr id="4102" name="Picture 3"/>
          <p:cNvPicPr>
            <a:picLocks noChangeAspect="1" noChangeArrowheads="1"/>
          </p:cNvPicPr>
          <p:nvPr/>
        </p:nvPicPr>
        <p:blipFill>
          <a:blip r:embed="rId4" cstate="print"/>
          <a:srcRect/>
          <a:stretch>
            <a:fillRect/>
          </a:stretch>
        </p:blipFill>
        <p:spPr bwMode="auto">
          <a:xfrm>
            <a:off x="5029200" y="350838"/>
            <a:ext cx="3200400" cy="1096962"/>
          </a:xfrm>
          <a:prstGeom prst="rect">
            <a:avLst/>
          </a:prstGeom>
          <a:noFill/>
          <a:ln w="9525">
            <a:noFill/>
            <a:miter lim="800000"/>
            <a:headEnd/>
            <a:tailEnd/>
          </a:ln>
        </p:spPr>
      </p:pic>
      <p:sp>
        <p:nvSpPr>
          <p:cNvPr id="4" name="Slide Number Placeholder 3"/>
          <p:cNvSpPr txBox="1">
            <a:spLocks noGrp="1"/>
          </p:cNvSpPr>
          <p:nvPr/>
        </p:nvSpPr>
        <p:spPr>
          <a:xfrm>
            <a:off x="6553200" y="6353175"/>
            <a:ext cx="2133600" cy="365125"/>
          </a:xfrm>
          <a:prstGeom prst="rect">
            <a:avLst/>
          </a:prstGeom>
          <a:noFill/>
        </p:spPr>
        <p:txBody>
          <a:bodyPr anchor="ctr"/>
          <a:lstStyle/>
          <a:p>
            <a:pPr algn="r">
              <a:defRPr/>
            </a:pPr>
            <a:fld id="{500D7222-944F-4ECE-9A45-52F51C5DAD88}" type="slidenum">
              <a:rPr lang="en-US" sz="1200">
                <a:solidFill>
                  <a:srgbClr val="898989"/>
                </a:solidFill>
                <a:latin typeface="+mn-lt"/>
              </a:rPr>
              <a:pPr algn="r">
                <a:defRPr/>
              </a:pPr>
              <a:t>1</a:t>
            </a:fld>
            <a:endParaRPr lang="en-US" sz="1200">
              <a:solidFill>
                <a:srgbClr val="898989"/>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2"/>
          </p:nvPr>
        </p:nvSpPr>
        <p:spPr>
          <a:xfrm>
            <a:off x="457200" y="6356350"/>
            <a:ext cx="2133600" cy="365125"/>
          </a:xfrm>
        </p:spPr>
        <p:txBody>
          <a:bodyPr/>
          <a:lstStyle/>
          <a:p>
            <a:pPr algn="l">
              <a:defRPr/>
            </a:pPr>
            <a:fld id="{950F51B5-4133-44E8-98FE-36FC15EF9A61}" type="slidenum">
              <a:rPr lang="en-US"/>
              <a:pPr algn="l">
                <a:defRPr/>
              </a:pPr>
              <a:t>10</a:t>
            </a:fld>
            <a:endParaRPr lang="en-US"/>
          </a:p>
        </p:txBody>
      </p:sp>
      <p:sp>
        <p:nvSpPr>
          <p:cNvPr id="261122" name="Slide Number Placeholder 5"/>
          <p:cNvSpPr txBox="1">
            <a:spLocks noGrp="1"/>
          </p:cNvSpPr>
          <p:nvPr/>
        </p:nvSpPr>
        <p:spPr bwMode="auto">
          <a:xfrm>
            <a:off x="6553200" y="6353175"/>
            <a:ext cx="2133600" cy="365125"/>
          </a:xfrm>
          <a:prstGeom prst="rect">
            <a:avLst/>
          </a:prstGeom>
          <a:noFill/>
          <a:ln w="9525">
            <a:noFill/>
            <a:miter lim="800000"/>
            <a:headEnd/>
            <a:tailEnd/>
          </a:ln>
        </p:spPr>
        <p:txBody>
          <a:bodyPr anchor="ctr"/>
          <a:lstStyle/>
          <a:p>
            <a:pPr algn="r"/>
            <a:fld id="{F44AC5BD-2D72-443B-9E4A-D85D0CDE8E89}" type="slidenum">
              <a:rPr lang="en-US" sz="1200">
                <a:solidFill>
                  <a:srgbClr val="898989"/>
                </a:solidFill>
              </a:rPr>
              <a:pPr algn="r"/>
              <a:t>10</a:t>
            </a:fld>
            <a:endParaRPr lang="en-US" sz="1200">
              <a:solidFill>
                <a:srgbClr val="898989"/>
              </a:solidFill>
            </a:endParaRPr>
          </a:p>
        </p:txBody>
      </p:sp>
      <p:sp>
        <p:nvSpPr>
          <p:cNvPr id="261123"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a:solidFill>
                  <a:schemeClr val="bg1"/>
                </a:solidFill>
              </a:rPr>
              <a:t>Scope 3 Standard Contents</a:t>
            </a:r>
          </a:p>
          <a:p>
            <a:pPr algn="ctr" eaLnBrk="0" hangingPunct="0"/>
            <a:r>
              <a:rPr lang="en-US" sz="3600">
                <a:solidFill>
                  <a:schemeClr val="bg1"/>
                </a:solidFill>
              </a:rPr>
              <a:t>Part 1: General Requirements &amp; Guidance</a:t>
            </a:r>
          </a:p>
        </p:txBody>
      </p:sp>
      <p:sp>
        <p:nvSpPr>
          <p:cNvPr id="261124" name="Rectangle 3"/>
          <p:cNvSpPr>
            <a:spLocks noChangeArrowheads="1"/>
          </p:cNvSpPr>
          <p:nvPr/>
        </p:nvSpPr>
        <p:spPr bwMode="auto">
          <a:xfrm>
            <a:off x="755650" y="1295400"/>
            <a:ext cx="7705725" cy="4781550"/>
          </a:xfrm>
          <a:prstGeom prst="rect">
            <a:avLst/>
          </a:prstGeom>
          <a:noFill/>
          <a:ln w="9525">
            <a:noFill/>
            <a:miter lim="800000"/>
            <a:headEnd/>
            <a:tailEnd/>
          </a:ln>
        </p:spPr>
        <p:txBody>
          <a:bodyPr/>
          <a:lstStyle/>
          <a:p>
            <a:pPr marL="577850" indent="-577850" eaLnBrk="0" hangingPunct="0">
              <a:spcBef>
                <a:spcPct val="10000"/>
              </a:spcBef>
              <a:spcAft>
                <a:spcPct val="10000"/>
              </a:spcAft>
              <a:buClr>
                <a:srgbClr val="3B74B9"/>
              </a:buClr>
              <a:buFont typeface="Wingdings" pitchFamily="2" charset="2"/>
              <a:buAutoNum type="arabicPeriod"/>
            </a:pPr>
            <a:r>
              <a:rPr lang="en-US" altLang="zh-TW" sz="2000">
                <a:cs typeface="新細明體"/>
              </a:rPr>
              <a:t>Introduction</a:t>
            </a:r>
          </a:p>
          <a:p>
            <a:pPr marL="577850" indent="-577850" eaLnBrk="0" hangingPunct="0">
              <a:spcBef>
                <a:spcPct val="10000"/>
              </a:spcBef>
              <a:spcAft>
                <a:spcPct val="10000"/>
              </a:spcAft>
              <a:buClr>
                <a:srgbClr val="3B74B9"/>
              </a:buClr>
              <a:buFont typeface="Wingdings" pitchFamily="2" charset="2"/>
              <a:buAutoNum type="arabicPeriod"/>
            </a:pPr>
            <a:r>
              <a:rPr lang="en-US" altLang="zh-TW" sz="2000">
                <a:cs typeface="新細明體"/>
              </a:rPr>
              <a:t>Accounting and reporting principles</a:t>
            </a:r>
          </a:p>
          <a:p>
            <a:pPr marL="577850" indent="-577850" eaLnBrk="0" hangingPunct="0">
              <a:spcBef>
                <a:spcPct val="10000"/>
              </a:spcBef>
              <a:spcAft>
                <a:spcPct val="10000"/>
              </a:spcAft>
              <a:buClr>
                <a:srgbClr val="3B74B9"/>
              </a:buClr>
              <a:buFont typeface="Wingdings" pitchFamily="2" charset="2"/>
              <a:buAutoNum type="arabicPeriod"/>
            </a:pPr>
            <a:r>
              <a:rPr lang="en-US" altLang="zh-TW" sz="2000">
                <a:cs typeface="新細明體"/>
              </a:rPr>
              <a:t>Business goals and inventory design</a:t>
            </a:r>
            <a:endParaRPr lang="en-US" altLang="zh-TW" sz="2000" b="1">
              <a:cs typeface="新細明體"/>
            </a:endParaRPr>
          </a:p>
          <a:p>
            <a:pPr marL="577850" indent="-577850" eaLnBrk="0" hangingPunct="0">
              <a:spcBef>
                <a:spcPct val="10000"/>
              </a:spcBef>
              <a:spcAft>
                <a:spcPct val="10000"/>
              </a:spcAft>
              <a:buClr>
                <a:srgbClr val="3B74B9"/>
              </a:buClr>
              <a:buFont typeface="Wingdings" pitchFamily="2" charset="2"/>
              <a:buAutoNum type="arabicPeriod"/>
            </a:pPr>
            <a:r>
              <a:rPr lang="en-US" altLang="zh-TW" sz="2000">
                <a:cs typeface="新細明體"/>
              </a:rPr>
              <a:t>Mapping the value chain</a:t>
            </a:r>
          </a:p>
          <a:p>
            <a:pPr marL="577850" indent="-577850" eaLnBrk="0" hangingPunct="0">
              <a:spcBef>
                <a:spcPct val="10000"/>
              </a:spcBef>
              <a:spcAft>
                <a:spcPct val="10000"/>
              </a:spcAft>
              <a:buClr>
                <a:srgbClr val="3B74B9"/>
              </a:buClr>
              <a:buFont typeface="Wingdings" pitchFamily="2" charset="2"/>
              <a:buAutoNum type="arabicPeriod"/>
            </a:pPr>
            <a:r>
              <a:rPr lang="en-US" altLang="zh-TW" sz="2000">
                <a:cs typeface="新細明體"/>
              </a:rPr>
              <a:t>Setting the boundary</a:t>
            </a:r>
          </a:p>
          <a:p>
            <a:pPr marL="577850" indent="-577850" eaLnBrk="0" hangingPunct="0">
              <a:spcBef>
                <a:spcPct val="10000"/>
              </a:spcBef>
              <a:spcAft>
                <a:spcPct val="10000"/>
              </a:spcAft>
              <a:buClr>
                <a:srgbClr val="3B74B9"/>
              </a:buClr>
              <a:buFont typeface="Wingdings" pitchFamily="2" charset="2"/>
              <a:buAutoNum type="arabicPeriod"/>
            </a:pPr>
            <a:r>
              <a:rPr lang="en-US" altLang="zh-TW" sz="2000">
                <a:cs typeface="新細明體"/>
              </a:rPr>
              <a:t>Collecting data </a:t>
            </a:r>
          </a:p>
          <a:p>
            <a:pPr marL="577850" indent="-577850" eaLnBrk="0" hangingPunct="0">
              <a:spcBef>
                <a:spcPct val="10000"/>
              </a:spcBef>
              <a:spcAft>
                <a:spcPct val="10000"/>
              </a:spcAft>
              <a:buClr>
                <a:srgbClr val="3B74B9"/>
              </a:buClr>
              <a:buFont typeface="Wingdings" pitchFamily="2" charset="2"/>
              <a:buAutoNum type="arabicPeriod"/>
            </a:pPr>
            <a:r>
              <a:rPr lang="en-US" altLang="zh-TW" sz="2000">
                <a:cs typeface="新細明體"/>
              </a:rPr>
              <a:t>Calculating emissions </a:t>
            </a:r>
          </a:p>
          <a:p>
            <a:pPr marL="577850" indent="-577850" eaLnBrk="0" hangingPunct="0">
              <a:spcBef>
                <a:spcPct val="10000"/>
              </a:spcBef>
              <a:spcAft>
                <a:spcPct val="10000"/>
              </a:spcAft>
              <a:buClr>
                <a:srgbClr val="3B74B9"/>
              </a:buClr>
              <a:buFont typeface="Wingdings" pitchFamily="2" charset="2"/>
              <a:buAutoNum type="arabicPeriod"/>
            </a:pPr>
            <a:r>
              <a:rPr lang="en-US" altLang="zh-TW" sz="2000">
                <a:cs typeface="新細明體"/>
              </a:rPr>
              <a:t>Accounting for GHG reductions </a:t>
            </a:r>
          </a:p>
          <a:p>
            <a:pPr marL="577850" indent="-577850" eaLnBrk="0" hangingPunct="0">
              <a:spcBef>
                <a:spcPct val="10000"/>
              </a:spcBef>
              <a:spcAft>
                <a:spcPct val="10000"/>
              </a:spcAft>
              <a:buClr>
                <a:srgbClr val="3B74B9"/>
              </a:buClr>
              <a:buFont typeface="Wingdings" pitchFamily="2" charset="2"/>
              <a:buAutoNum type="arabicPeriod"/>
            </a:pPr>
            <a:r>
              <a:rPr lang="en-US" altLang="zh-TW" sz="2000">
                <a:cs typeface="新細明體"/>
              </a:rPr>
              <a:t>Performance tracking </a:t>
            </a:r>
          </a:p>
          <a:p>
            <a:pPr marL="577850" indent="-577850" eaLnBrk="0" hangingPunct="0">
              <a:spcBef>
                <a:spcPct val="10000"/>
              </a:spcBef>
              <a:spcAft>
                <a:spcPct val="10000"/>
              </a:spcAft>
              <a:buClr>
                <a:srgbClr val="3B74B9"/>
              </a:buClr>
              <a:buFont typeface="Wingdings" pitchFamily="2" charset="2"/>
              <a:buAutoNum type="arabicPeriod"/>
            </a:pPr>
            <a:r>
              <a:rPr lang="en-US" altLang="zh-TW" sz="2000">
                <a:cs typeface="新細明體"/>
              </a:rPr>
              <a:t>Setting a reduction target </a:t>
            </a:r>
          </a:p>
          <a:p>
            <a:pPr marL="577850" indent="-577850" eaLnBrk="0" hangingPunct="0">
              <a:spcBef>
                <a:spcPct val="10000"/>
              </a:spcBef>
              <a:spcAft>
                <a:spcPct val="10000"/>
              </a:spcAft>
              <a:buClr>
                <a:srgbClr val="3B74B9"/>
              </a:buClr>
              <a:buFont typeface="Wingdings" pitchFamily="2" charset="2"/>
              <a:buAutoNum type="arabicPeriod"/>
            </a:pPr>
            <a:r>
              <a:rPr lang="en-US" altLang="zh-TW" sz="2000">
                <a:cs typeface="新細明體"/>
              </a:rPr>
              <a:t>Managing inventory quality </a:t>
            </a:r>
          </a:p>
          <a:p>
            <a:pPr marL="577850" indent="-577850" eaLnBrk="0" hangingPunct="0">
              <a:spcBef>
                <a:spcPct val="10000"/>
              </a:spcBef>
              <a:spcAft>
                <a:spcPct val="10000"/>
              </a:spcAft>
              <a:buClr>
                <a:srgbClr val="3B74B9"/>
              </a:buClr>
              <a:buFont typeface="Wingdings" pitchFamily="2" charset="2"/>
              <a:buAutoNum type="arabicPeriod"/>
            </a:pPr>
            <a:r>
              <a:rPr lang="en-US" altLang="zh-TW" sz="2000">
                <a:cs typeface="新細明體"/>
              </a:rPr>
              <a:t>Assurance</a:t>
            </a:r>
          </a:p>
          <a:p>
            <a:pPr marL="577850" indent="-577850" eaLnBrk="0" hangingPunct="0">
              <a:spcBef>
                <a:spcPct val="10000"/>
              </a:spcBef>
              <a:spcAft>
                <a:spcPct val="10000"/>
              </a:spcAft>
              <a:buClr>
                <a:srgbClr val="3B74B9"/>
              </a:buClr>
              <a:buFont typeface="Wingdings" pitchFamily="2" charset="2"/>
              <a:buAutoNum type="arabicPeriod"/>
            </a:pPr>
            <a:r>
              <a:rPr lang="en-US" altLang="zh-TW" sz="2000">
                <a:cs typeface="新細明體"/>
              </a:rPr>
              <a:t>Reporting and communication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2"/>
          </p:nvPr>
        </p:nvSpPr>
        <p:spPr>
          <a:xfrm>
            <a:off x="457200" y="6356350"/>
            <a:ext cx="2133600" cy="365125"/>
          </a:xfrm>
        </p:spPr>
        <p:txBody>
          <a:bodyPr/>
          <a:lstStyle/>
          <a:p>
            <a:pPr algn="l">
              <a:defRPr/>
            </a:pPr>
            <a:fld id="{4F2A613B-8A4E-4729-BF6D-F73FBEC412B6}" type="slidenum">
              <a:rPr lang="en-US"/>
              <a:pPr algn="l">
                <a:defRPr/>
              </a:pPr>
              <a:t>11</a:t>
            </a:fld>
            <a:endParaRPr lang="en-US"/>
          </a:p>
        </p:txBody>
      </p:sp>
      <p:sp>
        <p:nvSpPr>
          <p:cNvPr id="263170" name="Slide Number Placeholder 5"/>
          <p:cNvSpPr txBox="1">
            <a:spLocks noGrp="1"/>
          </p:cNvSpPr>
          <p:nvPr/>
        </p:nvSpPr>
        <p:spPr bwMode="auto">
          <a:xfrm>
            <a:off x="6553200" y="6353175"/>
            <a:ext cx="2133600" cy="365125"/>
          </a:xfrm>
          <a:prstGeom prst="rect">
            <a:avLst/>
          </a:prstGeom>
          <a:noFill/>
          <a:ln w="9525">
            <a:noFill/>
            <a:miter lim="800000"/>
            <a:headEnd/>
            <a:tailEnd/>
          </a:ln>
        </p:spPr>
        <p:txBody>
          <a:bodyPr anchor="ctr"/>
          <a:lstStyle/>
          <a:p>
            <a:pPr algn="r"/>
            <a:fld id="{5942612C-9F52-46E9-89D8-5A414BA86B0B}" type="slidenum">
              <a:rPr lang="en-US" sz="1200">
                <a:solidFill>
                  <a:srgbClr val="898989"/>
                </a:solidFill>
              </a:rPr>
              <a:pPr algn="r"/>
              <a:t>11</a:t>
            </a:fld>
            <a:endParaRPr lang="en-US" sz="1200">
              <a:solidFill>
                <a:srgbClr val="898989"/>
              </a:solidFill>
            </a:endParaRPr>
          </a:p>
        </p:txBody>
      </p:sp>
      <p:sp>
        <p:nvSpPr>
          <p:cNvPr id="263171"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a:solidFill>
                  <a:schemeClr val="bg1"/>
                </a:solidFill>
              </a:rPr>
              <a:t>Scope 3 Standard Contents</a:t>
            </a:r>
          </a:p>
          <a:p>
            <a:pPr algn="ctr" eaLnBrk="0" hangingPunct="0"/>
            <a:r>
              <a:rPr lang="en-US" sz="3200">
                <a:solidFill>
                  <a:schemeClr val="bg1"/>
                </a:solidFill>
              </a:rPr>
              <a:t>Part 2: Guidance for Specific Scope 3 Categories</a:t>
            </a:r>
          </a:p>
        </p:txBody>
      </p:sp>
      <p:sp>
        <p:nvSpPr>
          <p:cNvPr id="263172" name="Rectangle 3"/>
          <p:cNvSpPr>
            <a:spLocks noChangeArrowheads="1"/>
          </p:cNvSpPr>
          <p:nvPr/>
        </p:nvSpPr>
        <p:spPr bwMode="auto">
          <a:xfrm>
            <a:off x="755650" y="1143000"/>
            <a:ext cx="7705725" cy="4781550"/>
          </a:xfrm>
          <a:prstGeom prst="rect">
            <a:avLst/>
          </a:prstGeom>
          <a:noFill/>
          <a:ln w="9525">
            <a:noFill/>
            <a:miter lim="800000"/>
            <a:headEnd/>
            <a:tailEnd/>
          </a:ln>
        </p:spPr>
        <p:txBody>
          <a:bodyPr/>
          <a:lstStyle/>
          <a:p>
            <a:pPr marL="577850" indent="-577850" eaLnBrk="0" hangingPunct="0">
              <a:spcBef>
                <a:spcPct val="10000"/>
              </a:spcBef>
              <a:spcAft>
                <a:spcPct val="10000"/>
              </a:spcAft>
              <a:buClr>
                <a:srgbClr val="3B74B9"/>
              </a:buClr>
              <a:buFont typeface="Wingdings" pitchFamily="2" charset="2"/>
              <a:buAutoNum type="arabicPeriod"/>
            </a:pPr>
            <a:r>
              <a:rPr lang="en-US" altLang="zh-TW" dirty="0">
                <a:cs typeface="新細明體"/>
              </a:rPr>
              <a:t>Purchased Goods &amp;  Services – </a:t>
            </a:r>
            <a:r>
              <a:rPr lang="en-US" altLang="zh-TW" dirty="0" smtClean="0">
                <a:cs typeface="新細明體"/>
              </a:rPr>
              <a:t>Direct  </a:t>
            </a:r>
            <a:r>
              <a:rPr lang="en-US" altLang="zh-TW" dirty="0">
                <a:cs typeface="新細明體"/>
              </a:rPr>
              <a:t>Supplier Emissions</a:t>
            </a:r>
          </a:p>
          <a:p>
            <a:pPr marL="577850" indent="-577850" eaLnBrk="0" hangingPunct="0">
              <a:spcBef>
                <a:spcPct val="10000"/>
              </a:spcBef>
              <a:spcAft>
                <a:spcPct val="10000"/>
              </a:spcAft>
              <a:buClr>
                <a:srgbClr val="3B74B9"/>
              </a:buClr>
              <a:buFont typeface="Wingdings" pitchFamily="2" charset="2"/>
              <a:buAutoNum type="arabicPeriod"/>
            </a:pPr>
            <a:r>
              <a:rPr lang="en-US" altLang="zh-TW" dirty="0">
                <a:cs typeface="新細明體"/>
              </a:rPr>
              <a:t>Purchased Goods &amp; Services – Cradle-to-Gate Emissions</a:t>
            </a:r>
          </a:p>
          <a:p>
            <a:pPr marL="577850" indent="-577850" eaLnBrk="0" hangingPunct="0">
              <a:spcBef>
                <a:spcPct val="10000"/>
              </a:spcBef>
              <a:spcAft>
                <a:spcPct val="10000"/>
              </a:spcAft>
              <a:buClr>
                <a:srgbClr val="3B74B9"/>
              </a:buClr>
              <a:buFont typeface="Wingdings" pitchFamily="2" charset="2"/>
              <a:buAutoNum type="arabicPeriod"/>
            </a:pPr>
            <a:r>
              <a:rPr lang="en-US" altLang="zh-TW" dirty="0">
                <a:cs typeface="新細明體"/>
              </a:rPr>
              <a:t>Energy-Related Activities Not Included in Scope 2</a:t>
            </a:r>
          </a:p>
          <a:p>
            <a:pPr marL="577850" indent="-577850" eaLnBrk="0" hangingPunct="0">
              <a:spcBef>
                <a:spcPct val="10000"/>
              </a:spcBef>
              <a:spcAft>
                <a:spcPct val="10000"/>
              </a:spcAft>
              <a:buClr>
                <a:srgbClr val="3B74B9"/>
              </a:buClr>
              <a:buFont typeface="Wingdings" pitchFamily="2" charset="2"/>
              <a:buAutoNum type="arabicPeriod"/>
            </a:pPr>
            <a:r>
              <a:rPr lang="en-US" altLang="zh-TW" dirty="0">
                <a:cs typeface="新細明體"/>
              </a:rPr>
              <a:t>Capital Equipment</a:t>
            </a:r>
          </a:p>
          <a:p>
            <a:pPr marL="577850" indent="-577850" eaLnBrk="0" hangingPunct="0">
              <a:spcBef>
                <a:spcPct val="10000"/>
              </a:spcBef>
              <a:spcAft>
                <a:spcPct val="10000"/>
              </a:spcAft>
              <a:buClr>
                <a:srgbClr val="3B74B9"/>
              </a:buClr>
              <a:buFont typeface="Wingdings" pitchFamily="2" charset="2"/>
              <a:buAutoNum type="arabicPeriod"/>
            </a:pPr>
            <a:r>
              <a:rPr lang="en-US" altLang="zh-TW" dirty="0">
                <a:cs typeface="新細明體"/>
              </a:rPr>
              <a:t>Transportation &amp; Distribution (Upstream / Inbound)</a:t>
            </a:r>
          </a:p>
          <a:p>
            <a:pPr marL="577850" indent="-577850" eaLnBrk="0" hangingPunct="0">
              <a:spcBef>
                <a:spcPct val="10000"/>
              </a:spcBef>
              <a:spcAft>
                <a:spcPct val="10000"/>
              </a:spcAft>
              <a:buClr>
                <a:srgbClr val="3B74B9"/>
              </a:buClr>
              <a:buFont typeface="Wingdings" pitchFamily="2" charset="2"/>
              <a:buAutoNum type="arabicPeriod"/>
            </a:pPr>
            <a:r>
              <a:rPr lang="en-US" altLang="zh-TW" dirty="0">
                <a:cs typeface="新細明體"/>
              </a:rPr>
              <a:t>Business Travel</a:t>
            </a:r>
          </a:p>
          <a:p>
            <a:pPr marL="577850" indent="-577850" eaLnBrk="0" hangingPunct="0">
              <a:spcBef>
                <a:spcPct val="10000"/>
              </a:spcBef>
              <a:spcAft>
                <a:spcPct val="10000"/>
              </a:spcAft>
              <a:buClr>
                <a:srgbClr val="3B74B9"/>
              </a:buClr>
              <a:buFont typeface="Wingdings" pitchFamily="2" charset="2"/>
              <a:buAutoNum type="arabicPeriod"/>
            </a:pPr>
            <a:r>
              <a:rPr lang="en-US" altLang="zh-TW" dirty="0">
                <a:cs typeface="新細明體"/>
              </a:rPr>
              <a:t>Waste Generated in Operations</a:t>
            </a:r>
          </a:p>
          <a:p>
            <a:pPr marL="577850" indent="-577850" eaLnBrk="0" hangingPunct="0">
              <a:spcBef>
                <a:spcPct val="10000"/>
              </a:spcBef>
              <a:spcAft>
                <a:spcPct val="10000"/>
              </a:spcAft>
              <a:buClr>
                <a:srgbClr val="3B74B9"/>
              </a:buClr>
              <a:buFont typeface="Wingdings" pitchFamily="2" charset="2"/>
              <a:buAutoNum type="arabicPeriod"/>
            </a:pPr>
            <a:r>
              <a:rPr lang="en-US" altLang="zh-TW" dirty="0">
                <a:cs typeface="新細明體"/>
              </a:rPr>
              <a:t>Franchises (Not Included In Scope 1 and 2) – Upstream</a:t>
            </a:r>
          </a:p>
          <a:p>
            <a:pPr marL="577850" indent="-577850" eaLnBrk="0" hangingPunct="0">
              <a:spcBef>
                <a:spcPct val="10000"/>
              </a:spcBef>
              <a:spcAft>
                <a:spcPct val="10000"/>
              </a:spcAft>
              <a:buClr>
                <a:srgbClr val="3B74B9"/>
              </a:buClr>
              <a:buFont typeface="Wingdings" pitchFamily="2" charset="2"/>
              <a:buAutoNum type="arabicPeriod"/>
            </a:pPr>
            <a:r>
              <a:rPr lang="en-US" altLang="zh-TW" dirty="0">
                <a:cs typeface="新細明體"/>
              </a:rPr>
              <a:t>Leased Assets (Not Included In Scope 1 and 2) – Upstream</a:t>
            </a:r>
          </a:p>
          <a:p>
            <a:pPr marL="577850" indent="-577850" eaLnBrk="0" hangingPunct="0">
              <a:spcBef>
                <a:spcPct val="10000"/>
              </a:spcBef>
              <a:spcAft>
                <a:spcPct val="10000"/>
              </a:spcAft>
              <a:buClr>
                <a:srgbClr val="3B74B9"/>
              </a:buClr>
              <a:buFont typeface="Wingdings" pitchFamily="2" charset="2"/>
              <a:buAutoNum type="arabicPeriod"/>
            </a:pPr>
            <a:r>
              <a:rPr lang="en-US" altLang="zh-TW" dirty="0">
                <a:cs typeface="新細明體"/>
              </a:rPr>
              <a:t>Investments (Not Included In Scope 1 and 2)</a:t>
            </a:r>
          </a:p>
          <a:p>
            <a:pPr marL="577850" indent="-577850" eaLnBrk="0" hangingPunct="0">
              <a:spcBef>
                <a:spcPct val="10000"/>
              </a:spcBef>
              <a:spcAft>
                <a:spcPct val="10000"/>
              </a:spcAft>
              <a:buClr>
                <a:srgbClr val="3B74B9"/>
              </a:buClr>
              <a:buFont typeface="Wingdings" pitchFamily="2" charset="2"/>
              <a:buAutoNum type="arabicPeriod"/>
            </a:pPr>
            <a:r>
              <a:rPr lang="en-US" altLang="zh-TW" dirty="0">
                <a:cs typeface="新細明體"/>
              </a:rPr>
              <a:t>Franchises (Not Included In Scope 1 and 2) – Downstream</a:t>
            </a:r>
          </a:p>
          <a:p>
            <a:pPr marL="577850" indent="-577850" eaLnBrk="0" hangingPunct="0">
              <a:spcBef>
                <a:spcPct val="10000"/>
              </a:spcBef>
              <a:spcAft>
                <a:spcPct val="10000"/>
              </a:spcAft>
              <a:buClr>
                <a:srgbClr val="3B74B9"/>
              </a:buClr>
              <a:buFont typeface="Wingdings" pitchFamily="2" charset="2"/>
              <a:buAutoNum type="arabicPeriod"/>
            </a:pPr>
            <a:r>
              <a:rPr lang="en-US" altLang="zh-TW" dirty="0">
                <a:cs typeface="新細明體"/>
              </a:rPr>
              <a:t>Leased Assets (Not Included In Scope 1 and 2) – Downstream</a:t>
            </a:r>
          </a:p>
          <a:p>
            <a:pPr marL="577850" indent="-577850" eaLnBrk="0" hangingPunct="0">
              <a:spcBef>
                <a:spcPct val="10000"/>
              </a:spcBef>
              <a:spcAft>
                <a:spcPct val="10000"/>
              </a:spcAft>
              <a:buClr>
                <a:srgbClr val="3B74B9"/>
              </a:buClr>
              <a:buFont typeface="Wingdings" pitchFamily="2" charset="2"/>
              <a:buAutoNum type="arabicPeriod"/>
            </a:pPr>
            <a:r>
              <a:rPr lang="en-US" altLang="zh-TW" dirty="0">
                <a:cs typeface="新細明體"/>
              </a:rPr>
              <a:t>Transportation &amp; Distribution (Downstream / Outbound)</a:t>
            </a:r>
          </a:p>
          <a:p>
            <a:pPr marL="577850" indent="-577850" eaLnBrk="0" hangingPunct="0">
              <a:spcBef>
                <a:spcPct val="10000"/>
              </a:spcBef>
              <a:spcAft>
                <a:spcPct val="10000"/>
              </a:spcAft>
              <a:buClr>
                <a:srgbClr val="3B74B9"/>
              </a:buClr>
              <a:buFont typeface="Wingdings" pitchFamily="2" charset="2"/>
              <a:buAutoNum type="arabicPeriod"/>
            </a:pPr>
            <a:r>
              <a:rPr lang="en-US" altLang="zh-TW" dirty="0">
                <a:cs typeface="新細明體"/>
              </a:rPr>
              <a:t>Use of Sold Products</a:t>
            </a:r>
          </a:p>
          <a:p>
            <a:pPr marL="577850" indent="-577850" eaLnBrk="0" hangingPunct="0">
              <a:spcBef>
                <a:spcPct val="10000"/>
              </a:spcBef>
              <a:spcAft>
                <a:spcPct val="10000"/>
              </a:spcAft>
              <a:buClr>
                <a:srgbClr val="3B74B9"/>
              </a:buClr>
              <a:buFont typeface="Wingdings" pitchFamily="2" charset="2"/>
              <a:buAutoNum type="arabicPeriod"/>
            </a:pPr>
            <a:r>
              <a:rPr lang="en-US" altLang="zh-TW" dirty="0">
                <a:cs typeface="新細明體"/>
              </a:rPr>
              <a:t>Disposal of Sold Products at the End of Life</a:t>
            </a:r>
          </a:p>
          <a:p>
            <a:pPr marL="577850" indent="-577850" eaLnBrk="0" hangingPunct="0">
              <a:spcBef>
                <a:spcPct val="10000"/>
              </a:spcBef>
              <a:spcAft>
                <a:spcPct val="10000"/>
              </a:spcAft>
              <a:buClr>
                <a:srgbClr val="3B74B9"/>
              </a:buClr>
              <a:buFont typeface="Wingdings" pitchFamily="2" charset="2"/>
              <a:buAutoNum type="arabicPeriod"/>
            </a:pPr>
            <a:r>
              <a:rPr lang="en-US" altLang="zh-TW" dirty="0">
                <a:cs typeface="新細明體"/>
              </a:rPr>
              <a:t>Employee Commuting</a:t>
            </a:r>
          </a:p>
          <a:p>
            <a:pPr marL="577850" indent="-577850" eaLnBrk="0" hangingPunct="0">
              <a:spcBef>
                <a:spcPct val="10000"/>
              </a:spcBef>
              <a:spcAft>
                <a:spcPct val="10000"/>
              </a:spcAft>
              <a:buClr>
                <a:srgbClr val="3B74B9"/>
              </a:buClr>
              <a:buFont typeface="Wingdings" pitchFamily="2" charset="2"/>
              <a:buAutoNum type="arabicPeriod"/>
            </a:pPr>
            <a:endParaRPr lang="en-US" altLang="zh-TW" dirty="0">
              <a:cs typeface="新細明體"/>
            </a:endParaRPr>
          </a:p>
          <a:p>
            <a:pPr marL="577850" indent="-577850" eaLnBrk="0" hangingPunct="0">
              <a:spcBef>
                <a:spcPct val="10000"/>
              </a:spcBef>
              <a:spcAft>
                <a:spcPct val="10000"/>
              </a:spcAft>
              <a:buClr>
                <a:srgbClr val="3B74B9"/>
              </a:buClr>
              <a:buFont typeface="Wingdings" pitchFamily="2" charset="2"/>
              <a:buAutoNum type="arabicPeriod"/>
            </a:pPr>
            <a:endParaRPr lang="en-US" altLang="zh-TW" dirty="0">
              <a:cs typeface="新細明體"/>
            </a:endParaRPr>
          </a:p>
          <a:p>
            <a:pPr marL="577850" indent="-577850" eaLnBrk="0" hangingPunct="0">
              <a:spcBef>
                <a:spcPct val="10000"/>
              </a:spcBef>
              <a:spcAft>
                <a:spcPct val="10000"/>
              </a:spcAft>
              <a:buClr>
                <a:srgbClr val="3B74B9"/>
              </a:buClr>
              <a:buFont typeface="Wingdings" pitchFamily="2" charset="2"/>
              <a:buAutoNum type="arabicPeriod"/>
            </a:pPr>
            <a:endParaRPr lang="en-US" altLang="zh-TW" dirty="0">
              <a:cs typeface="新細明體"/>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1"/>
          <p:cNvSpPr>
            <a:spLocks noGrp="1"/>
          </p:cNvSpPr>
          <p:nvPr>
            <p:ph type="sldNum" sz="quarter" idx="12"/>
          </p:nvPr>
        </p:nvSpPr>
        <p:spPr>
          <a:xfrm>
            <a:off x="457200" y="6356350"/>
            <a:ext cx="2133600" cy="365125"/>
          </a:xfrm>
        </p:spPr>
        <p:txBody>
          <a:bodyPr/>
          <a:lstStyle/>
          <a:p>
            <a:pPr algn="l">
              <a:defRPr/>
            </a:pPr>
            <a:fld id="{79AB7512-A708-4C2E-873E-EF7A8235D803}" type="slidenum">
              <a:rPr lang="en-US"/>
              <a:pPr algn="l">
                <a:defRPr/>
              </a:pPr>
              <a:t>12</a:t>
            </a:fld>
            <a:endParaRPr lang="en-US"/>
          </a:p>
        </p:txBody>
      </p:sp>
      <p:sp>
        <p:nvSpPr>
          <p:cNvPr id="267266" name="Slide Number Placeholder 5"/>
          <p:cNvSpPr txBox="1">
            <a:spLocks noGrp="1"/>
          </p:cNvSpPr>
          <p:nvPr/>
        </p:nvSpPr>
        <p:spPr bwMode="auto">
          <a:xfrm>
            <a:off x="6553200" y="6353175"/>
            <a:ext cx="2133600" cy="365125"/>
          </a:xfrm>
          <a:prstGeom prst="rect">
            <a:avLst/>
          </a:prstGeom>
          <a:noFill/>
          <a:ln w="9525">
            <a:noFill/>
            <a:miter lim="800000"/>
            <a:headEnd/>
            <a:tailEnd/>
          </a:ln>
        </p:spPr>
        <p:txBody>
          <a:bodyPr anchor="ctr"/>
          <a:lstStyle/>
          <a:p>
            <a:pPr algn="r"/>
            <a:fld id="{B286C142-8013-48FF-86F0-EF834946B49B}" type="slidenum">
              <a:rPr lang="en-US" sz="1200">
                <a:solidFill>
                  <a:srgbClr val="898989"/>
                </a:solidFill>
              </a:rPr>
              <a:pPr algn="r"/>
              <a:t>12</a:t>
            </a:fld>
            <a:endParaRPr lang="en-US" sz="1200">
              <a:solidFill>
                <a:srgbClr val="898989"/>
              </a:solidFill>
            </a:endParaRPr>
          </a:p>
        </p:txBody>
      </p:sp>
      <p:sp>
        <p:nvSpPr>
          <p:cNvPr id="267267"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a:solidFill>
                  <a:schemeClr val="bg1"/>
                </a:solidFill>
              </a:rPr>
              <a:t>GHG Protocol Reporting Requirements</a:t>
            </a:r>
          </a:p>
        </p:txBody>
      </p:sp>
      <p:sp>
        <p:nvSpPr>
          <p:cNvPr id="267270" name="Rectangle 11"/>
          <p:cNvSpPr>
            <a:spLocks noChangeArrowheads="1"/>
          </p:cNvSpPr>
          <p:nvPr/>
        </p:nvSpPr>
        <p:spPr bwMode="auto">
          <a:xfrm>
            <a:off x="4572000" y="1666875"/>
            <a:ext cx="4392613" cy="1185863"/>
          </a:xfrm>
          <a:prstGeom prst="rect">
            <a:avLst/>
          </a:prstGeom>
          <a:solidFill>
            <a:schemeClr val="accent1"/>
          </a:solidFill>
          <a:ln w="9525">
            <a:solidFill>
              <a:schemeClr val="tx1"/>
            </a:solidFill>
            <a:miter lim="800000"/>
            <a:headEnd/>
            <a:tailEnd/>
          </a:ln>
        </p:spPr>
        <p:txBody>
          <a:bodyPr wrap="none" anchor="ctr"/>
          <a:lstStyle/>
          <a:p>
            <a:pPr algn="ctr"/>
            <a:r>
              <a:rPr lang="en-US" sz="2000">
                <a:solidFill>
                  <a:schemeClr val="bg1"/>
                </a:solidFill>
              </a:rPr>
              <a:t>Report in conformance with the</a:t>
            </a:r>
          </a:p>
          <a:p>
            <a:pPr algn="ctr"/>
            <a:r>
              <a:rPr lang="en-US" sz="2000">
                <a:solidFill>
                  <a:schemeClr val="bg1"/>
                </a:solidFill>
              </a:rPr>
              <a:t>GHG Protocol </a:t>
            </a:r>
            <a:r>
              <a:rPr lang="en-US" sz="2000" i="1">
                <a:solidFill>
                  <a:schemeClr val="bg1"/>
                </a:solidFill>
              </a:rPr>
              <a:t>Corporate Standard</a:t>
            </a:r>
          </a:p>
          <a:p>
            <a:pPr algn="ctr"/>
            <a:r>
              <a:rPr lang="en-US" sz="2000">
                <a:solidFill>
                  <a:schemeClr val="bg1"/>
                </a:solidFill>
              </a:rPr>
              <a:t>and </a:t>
            </a:r>
            <a:r>
              <a:rPr lang="en-US" sz="2000" i="1">
                <a:solidFill>
                  <a:schemeClr val="bg1"/>
                </a:solidFill>
              </a:rPr>
              <a:t>Scope 3 Standard</a:t>
            </a:r>
          </a:p>
        </p:txBody>
      </p:sp>
      <p:sp>
        <p:nvSpPr>
          <p:cNvPr id="267271" name="Text Box 12"/>
          <p:cNvSpPr txBox="1">
            <a:spLocks noChangeArrowheads="1"/>
          </p:cNvSpPr>
          <p:nvPr/>
        </p:nvSpPr>
        <p:spPr bwMode="auto">
          <a:xfrm>
            <a:off x="252413" y="2997200"/>
            <a:ext cx="4175125" cy="2492990"/>
          </a:xfrm>
          <a:prstGeom prst="rect">
            <a:avLst/>
          </a:prstGeom>
          <a:noFill/>
          <a:ln w="9525">
            <a:solidFill>
              <a:schemeClr val="tx1"/>
            </a:solidFill>
            <a:miter lim="800000"/>
            <a:headEnd/>
            <a:tailEnd/>
          </a:ln>
        </p:spPr>
        <p:txBody>
          <a:bodyPr wrap="square">
            <a:spAutoFit/>
          </a:bodyPr>
          <a:lstStyle/>
          <a:p>
            <a:pPr>
              <a:spcBef>
                <a:spcPct val="50000"/>
              </a:spcBef>
              <a:buFont typeface="Wingdings" pitchFamily="2" charset="2"/>
              <a:buChar char="§"/>
            </a:pPr>
            <a:r>
              <a:rPr lang="en-US" sz="2400" dirty="0">
                <a:solidFill>
                  <a:schemeClr val="tx2"/>
                </a:solidFill>
              </a:rPr>
              <a:t> Shall report all scope 1 and 2 emissions</a:t>
            </a:r>
          </a:p>
          <a:p>
            <a:pPr>
              <a:spcBef>
                <a:spcPct val="50000"/>
              </a:spcBef>
              <a:buFont typeface="Wingdings" pitchFamily="2" charset="2"/>
              <a:buChar char="§"/>
            </a:pPr>
            <a:r>
              <a:rPr lang="en-US" sz="2400" dirty="0">
                <a:solidFill>
                  <a:schemeClr val="tx2"/>
                </a:solidFill>
              </a:rPr>
              <a:t> Should optionally report scope 3 </a:t>
            </a:r>
            <a:r>
              <a:rPr lang="en-US" sz="2400" dirty="0" smtClean="0">
                <a:solidFill>
                  <a:schemeClr val="tx2"/>
                </a:solidFill>
              </a:rPr>
              <a:t>emissions</a:t>
            </a:r>
            <a:endParaRPr lang="en-US" sz="2000" dirty="0" smtClean="0">
              <a:solidFill>
                <a:schemeClr val="tx2"/>
              </a:solidFill>
            </a:endParaRPr>
          </a:p>
          <a:p>
            <a:pPr>
              <a:spcBef>
                <a:spcPct val="50000"/>
              </a:spcBef>
              <a:buFont typeface="Wingdings" pitchFamily="2" charset="2"/>
              <a:buChar char="§"/>
            </a:pPr>
            <a:endParaRPr lang="en-US" sz="2000" dirty="0">
              <a:solidFill>
                <a:schemeClr val="tx2"/>
              </a:solidFill>
            </a:endParaRPr>
          </a:p>
          <a:p>
            <a:pPr>
              <a:spcBef>
                <a:spcPct val="50000"/>
              </a:spcBef>
              <a:buFont typeface="Wingdings" pitchFamily="2" charset="2"/>
              <a:buChar char="§"/>
            </a:pPr>
            <a:endParaRPr lang="en-US" sz="1200" dirty="0"/>
          </a:p>
        </p:txBody>
      </p:sp>
      <p:sp>
        <p:nvSpPr>
          <p:cNvPr id="267272" name="Text Box 13"/>
          <p:cNvSpPr txBox="1">
            <a:spLocks noChangeArrowheads="1"/>
          </p:cNvSpPr>
          <p:nvPr/>
        </p:nvSpPr>
        <p:spPr bwMode="auto">
          <a:xfrm>
            <a:off x="4572000" y="2997200"/>
            <a:ext cx="4392613" cy="2492990"/>
          </a:xfrm>
          <a:prstGeom prst="rect">
            <a:avLst/>
          </a:prstGeom>
          <a:noFill/>
          <a:ln w="9525">
            <a:solidFill>
              <a:schemeClr val="tx1"/>
            </a:solidFill>
            <a:miter lim="800000"/>
            <a:headEnd/>
            <a:tailEnd/>
          </a:ln>
        </p:spPr>
        <p:txBody>
          <a:bodyPr wrap="square">
            <a:spAutoFit/>
          </a:bodyPr>
          <a:lstStyle/>
          <a:p>
            <a:pPr>
              <a:spcBef>
                <a:spcPct val="50000"/>
              </a:spcBef>
              <a:buFont typeface="Wingdings" pitchFamily="2" charset="2"/>
              <a:buChar char="§"/>
            </a:pPr>
            <a:r>
              <a:rPr lang="en-US" sz="2400" dirty="0">
                <a:solidFill>
                  <a:schemeClr val="tx2"/>
                </a:solidFill>
              </a:rPr>
              <a:t> Shall report all scope 1 and 2 emissions</a:t>
            </a:r>
          </a:p>
          <a:p>
            <a:pPr>
              <a:spcBef>
                <a:spcPct val="50000"/>
              </a:spcBef>
              <a:buFont typeface="Wingdings" pitchFamily="2" charset="2"/>
              <a:buChar char="§"/>
            </a:pPr>
            <a:r>
              <a:rPr lang="en-US" sz="2400" dirty="0">
                <a:solidFill>
                  <a:schemeClr val="tx2"/>
                </a:solidFill>
              </a:rPr>
              <a:t> Shall report scope 3 emissions (following the </a:t>
            </a:r>
            <a:r>
              <a:rPr lang="en-US" sz="2400" dirty="0" smtClean="0">
                <a:solidFill>
                  <a:schemeClr val="tx2"/>
                </a:solidFill>
              </a:rPr>
              <a:t>requirements/guidance in </a:t>
            </a:r>
            <a:r>
              <a:rPr lang="en-US" sz="2400" dirty="0">
                <a:solidFill>
                  <a:schemeClr val="tx2"/>
                </a:solidFill>
              </a:rPr>
              <a:t>this standard</a:t>
            </a:r>
            <a:r>
              <a:rPr lang="en-US" sz="2400" dirty="0" smtClean="0">
                <a:solidFill>
                  <a:schemeClr val="tx2"/>
                </a:solidFill>
              </a:rPr>
              <a:t>)</a:t>
            </a:r>
          </a:p>
        </p:txBody>
      </p:sp>
      <p:sp>
        <p:nvSpPr>
          <p:cNvPr id="267273" name="Rectangle 14"/>
          <p:cNvSpPr>
            <a:spLocks noChangeArrowheads="1"/>
          </p:cNvSpPr>
          <p:nvPr/>
        </p:nvSpPr>
        <p:spPr bwMode="auto">
          <a:xfrm>
            <a:off x="250825" y="1665288"/>
            <a:ext cx="4176713" cy="1187450"/>
          </a:xfrm>
          <a:prstGeom prst="rect">
            <a:avLst/>
          </a:prstGeom>
          <a:solidFill>
            <a:schemeClr val="accent1"/>
          </a:solidFill>
          <a:ln w="9525">
            <a:solidFill>
              <a:schemeClr val="tx1"/>
            </a:solidFill>
            <a:miter lim="800000"/>
            <a:headEnd/>
            <a:tailEnd/>
          </a:ln>
        </p:spPr>
        <p:txBody>
          <a:bodyPr wrap="none" anchor="ctr"/>
          <a:lstStyle/>
          <a:p>
            <a:pPr algn="ctr"/>
            <a:r>
              <a:rPr lang="en-US" sz="2000" dirty="0">
                <a:solidFill>
                  <a:schemeClr val="bg1"/>
                </a:solidFill>
              </a:rPr>
              <a:t>Report in conformance with the</a:t>
            </a:r>
          </a:p>
          <a:p>
            <a:pPr algn="ctr"/>
            <a:r>
              <a:rPr lang="en-US" sz="2000" dirty="0">
                <a:solidFill>
                  <a:schemeClr val="bg1"/>
                </a:solidFill>
              </a:rPr>
              <a:t>GHG Protocol </a:t>
            </a:r>
            <a:r>
              <a:rPr lang="en-US" sz="2000" i="1" dirty="0">
                <a:solidFill>
                  <a:schemeClr val="bg1"/>
                </a:solidFill>
              </a:rPr>
              <a:t>Corporate Standard</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xfrm>
            <a:off x="457200" y="6356350"/>
            <a:ext cx="2133600" cy="365125"/>
          </a:xfrm>
          <a:ln>
            <a:miter lim="800000"/>
            <a:headEnd/>
            <a:tailEnd/>
          </a:ln>
        </p:spPr>
        <p:txBody>
          <a:bodyPr/>
          <a:lstStyle/>
          <a:p>
            <a:pPr algn="l">
              <a:defRPr/>
            </a:pPr>
            <a:fld id="{48D22D82-D4CD-426C-BD06-E7DBCB32B594}" type="slidenum">
              <a:rPr lang="en-US" smtClean="0"/>
              <a:pPr algn="l">
                <a:defRPr/>
              </a:pPr>
              <a:t>13</a:t>
            </a:fld>
            <a:endParaRPr lang="en-US" smtClean="0"/>
          </a:p>
        </p:txBody>
      </p:sp>
      <p:graphicFrame>
        <p:nvGraphicFramePr>
          <p:cNvPr id="5" name="Diagram 4"/>
          <p:cNvGraphicFramePr/>
          <p:nvPr/>
        </p:nvGraphicFramePr>
        <p:xfrm>
          <a:off x="142844" y="1214422"/>
          <a:ext cx="8858312" cy="45992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9315" name="Rectangle 5"/>
          <p:cNvSpPr>
            <a:spLocks noChangeArrowheads="1"/>
          </p:cNvSpPr>
          <p:nvPr/>
        </p:nvSpPr>
        <p:spPr bwMode="auto">
          <a:xfrm>
            <a:off x="0" y="357188"/>
            <a:ext cx="9144000" cy="369887"/>
          </a:xfrm>
          <a:prstGeom prst="rect">
            <a:avLst/>
          </a:prstGeom>
          <a:noFill/>
          <a:ln w="9525">
            <a:noFill/>
            <a:miter lim="800000"/>
            <a:headEnd/>
            <a:tailEnd/>
          </a:ln>
        </p:spPr>
        <p:txBody>
          <a:bodyPr>
            <a:spAutoFit/>
          </a:bodyPr>
          <a:lstStyle/>
          <a:p>
            <a:r>
              <a:rPr lang="en-US" b="1" i="1"/>
              <a:t>Steps in Scope 3 Accounting and Reporting</a:t>
            </a:r>
            <a:endParaRPr lang="en-US"/>
          </a:p>
        </p:txBody>
      </p:sp>
      <p:sp>
        <p:nvSpPr>
          <p:cNvPr id="269316" name="Title 1"/>
          <p:cNvSpPr>
            <a:spLocks/>
          </p:cNvSpPr>
          <p:nvPr/>
        </p:nvSpPr>
        <p:spPr bwMode="auto">
          <a:xfrm>
            <a:off x="0" y="0"/>
            <a:ext cx="9144000" cy="838200"/>
          </a:xfrm>
          <a:prstGeom prst="rect">
            <a:avLst/>
          </a:prstGeom>
          <a:solidFill>
            <a:srgbClr val="8FAFD8"/>
          </a:solidFill>
          <a:ln w="9525">
            <a:noFill/>
            <a:miter lim="800000"/>
            <a:headEnd/>
            <a:tailEnd/>
          </a:ln>
        </p:spPr>
        <p:txBody>
          <a:bodyPr anchor="ctr"/>
          <a:lstStyle/>
          <a:p>
            <a:pPr algn="ctr" eaLnBrk="0" hangingPunct="0"/>
            <a:r>
              <a:rPr lang="en-US" sz="3600">
                <a:solidFill>
                  <a:schemeClr val="bg1"/>
                </a:solidFill>
                <a:ea typeface="ＭＳ Ｐゴシック"/>
                <a:cs typeface="ＭＳ Ｐゴシック"/>
              </a:rPr>
              <a:t>Scope 3: Steps in Accounting &amp; Reporting</a:t>
            </a:r>
          </a:p>
        </p:txBody>
      </p:sp>
      <p:sp>
        <p:nvSpPr>
          <p:cNvPr id="269317" name="TextBox 5"/>
          <p:cNvSpPr txBox="1">
            <a:spLocks noChangeArrowheads="1"/>
          </p:cNvSpPr>
          <p:nvPr/>
        </p:nvSpPr>
        <p:spPr bwMode="auto">
          <a:xfrm>
            <a:off x="7543800" y="4124325"/>
            <a:ext cx="914400" cy="523875"/>
          </a:xfrm>
          <a:prstGeom prst="rect">
            <a:avLst/>
          </a:prstGeom>
          <a:noFill/>
          <a:ln w="9525">
            <a:noFill/>
            <a:miter lim="800000"/>
            <a:headEnd/>
            <a:tailEnd/>
          </a:ln>
        </p:spPr>
        <p:txBody>
          <a:bodyPr>
            <a:spAutoFit/>
          </a:bodyPr>
          <a:lstStyle/>
          <a:p>
            <a:r>
              <a:rPr lang="en-US" sz="2800">
                <a:solidFill>
                  <a:schemeClr val="tx2"/>
                </a:solidFill>
              </a:rPr>
              <a:t>…</a:t>
            </a:r>
          </a:p>
        </p:txBody>
      </p:sp>
      <p:sp>
        <p:nvSpPr>
          <p:cNvPr id="8" name="Slide Number Placeholder 3"/>
          <p:cNvSpPr txBox="1">
            <a:spLocks noGrp="1"/>
          </p:cNvSpPr>
          <p:nvPr/>
        </p:nvSpPr>
        <p:spPr>
          <a:xfrm>
            <a:off x="6553200" y="6353175"/>
            <a:ext cx="2133600" cy="365125"/>
          </a:xfrm>
          <a:prstGeom prst="rect">
            <a:avLst/>
          </a:prstGeom>
          <a:noFill/>
        </p:spPr>
        <p:txBody>
          <a:bodyPr anchor="ctr"/>
          <a:lstStyle/>
          <a:p>
            <a:pPr algn="r">
              <a:defRPr/>
            </a:pPr>
            <a:fld id="{8A9C13EF-4756-4DB6-BE2D-0E27B525380B}" type="slidenum">
              <a:rPr lang="en-US" sz="1200">
                <a:solidFill>
                  <a:srgbClr val="898989"/>
                </a:solidFill>
                <a:latin typeface="+mn-lt"/>
              </a:rPr>
              <a:pPr algn="r">
                <a:defRPr/>
              </a:pPr>
              <a:t>13</a:t>
            </a:fld>
            <a:endParaRPr lang="en-US" sz="1200" dirty="0">
              <a:solidFill>
                <a:srgbClr val="898989"/>
              </a:solidFill>
              <a:latin typeface="+mn-lt"/>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2"/>
          </p:nvPr>
        </p:nvSpPr>
        <p:spPr>
          <a:xfrm>
            <a:off x="457200" y="6356350"/>
            <a:ext cx="2133600" cy="365125"/>
          </a:xfrm>
        </p:spPr>
        <p:txBody>
          <a:bodyPr/>
          <a:lstStyle/>
          <a:p>
            <a:pPr algn="l">
              <a:defRPr/>
            </a:pPr>
            <a:fld id="{61DF4B41-7F0B-40FB-8A3E-E49B61366E8F}" type="slidenum">
              <a:rPr lang="en-US"/>
              <a:pPr algn="l">
                <a:defRPr/>
              </a:pPr>
              <a:t>14</a:t>
            </a:fld>
            <a:endParaRPr lang="en-US"/>
          </a:p>
        </p:txBody>
      </p:sp>
      <p:sp>
        <p:nvSpPr>
          <p:cNvPr id="271362" name="Slide Number Placeholder 5"/>
          <p:cNvSpPr txBox="1">
            <a:spLocks noGrp="1"/>
          </p:cNvSpPr>
          <p:nvPr/>
        </p:nvSpPr>
        <p:spPr bwMode="auto">
          <a:xfrm>
            <a:off x="6553200" y="6353175"/>
            <a:ext cx="2133600" cy="365125"/>
          </a:xfrm>
          <a:prstGeom prst="rect">
            <a:avLst/>
          </a:prstGeom>
          <a:noFill/>
          <a:ln w="9525">
            <a:noFill/>
            <a:miter lim="800000"/>
            <a:headEnd/>
            <a:tailEnd/>
          </a:ln>
        </p:spPr>
        <p:txBody>
          <a:bodyPr anchor="ctr"/>
          <a:lstStyle/>
          <a:p>
            <a:pPr algn="r"/>
            <a:fld id="{E0E32B90-25FB-4DCF-BCB4-91B0B6DBA1F6}" type="slidenum">
              <a:rPr lang="en-US" sz="1200">
                <a:solidFill>
                  <a:srgbClr val="898989"/>
                </a:solidFill>
              </a:rPr>
              <a:pPr algn="r"/>
              <a:t>14</a:t>
            </a:fld>
            <a:endParaRPr lang="en-US" sz="1200">
              <a:solidFill>
                <a:srgbClr val="898989"/>
              </a:solidFill>
            </a:endParaRPr>
          </a:p>
        </p:txBody>
      </p:sp>
      <p:sp>
        <p:nvSpPr>
          <p:cNvPr id="271363"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dirty="0">
                <a:solidFill>
                  <a:schemeClr val="bg1"/>
                </a:solidFill>
              </a:rPr>
              <a:t>Business </a:t>
            </a:r>
            <a:r>
              <a:rPr lang="en-US" sz="3600" dirty="0" smtClean="0">
                <a:solidFill>
                  <a:schemeClr val="bg1"/>
                </a:solidFill>
              </a:rPr>
              <a:t>Goals of </a:t>
            </a:r>
          </a:p>
          <a:p>
            <a:pPr algn="ctr" eaLnBrk="0" hangingPunct="0"/>
            <a:r>
              <a:rPr lang="en-US" sz="3600" dirty="0" smtClean="0">
                <a:solidFill>
                  <a:schemeClr val="bg1"/>
                </a:solidFill>
              </a:rPr>
              <a:t>Scope 3 Accounting &amp; Reporting</a:t>
            </a:r>
            <a:endParaRPr lang="en-US" sz="3200" dirty="0">
              <a:solidFill>
                <a:schemeClr val="bg1"/>
              </a:solidFill>
            </a:endParaRPr>
          </a:p>
        </p:txBody>
      </p:sp>
      <p:sp>
        <p:nvSpPr>
          <p:cNvPr id="271364" name="Rectangle 3"/>
          <p:cNvSpPr>
            <a:spLocks noChangeArrowheads="1"/>
          </p:cNvSpPr>
          <p:nvPr/>
        </p:nvSpPr>
        <p:spPr bwMode="auto">
          <a:xfrm>
            <a:off x="755650" y="1295400"/>
            <a:ext cx="7705725" cy="4781550"/>
          </a:xfrm>
          <a:prstGeom prst="rect">
            <a:avLst/>
          </a:prstGeom>
          <a:noFill/>
          <a:ln w="9525">
            <a:noFill/>
            <a:miter lim="800000"/>
            <a:headEnd/>
            <a:tailEnd/>
          </a:ln>
        </p:spPr>
        <p:txBody>
          <a:bodyPr/>
          <a:lstStyle/>
          <a:p>
            <a:pPr marL="577850" indent="-577850" eaLnBrk="0" hangingPunct="0">
              <a:spcBef>
                <a:spcPts val="600"/>
              </a:spcBef>
              <a:spcAft>
                <a:spcPts val="600"/>
              </a:spcAft>
              <a:buClr>
                <a:srgbClr val="3B74B9"/>
              </a:buClr>
              <a:buFont typeface="Calibri" pitchFamily="34" charset="0"/>
              <a:buAutoNum type="alphaUcPeriod"/>
            </a:pPr>
            <a:r>
              <a:rPr lang="en-US" sz="2000" b="1" dirty="0"/>
              <a:t>GHG management</a:t>
            </a:r>
            <a:r>
              <a:rPr lang="en-US" sz="2000" dirty="0"/>
              <a:t>, including identifying GHG reduction opportunities in the value chain; guiding investment and procurement decisions; and managing climate-related risk</a:t>
            </a:r>
          </a:p>
          <a:p>
            <a:pPr marL="577850" indent="-577850" eaLnBrk="0" hangingPunct="0">
              <a:spcBef>
                <a:spcPts val="600"/>
              </a:spcBef>
              <a:spcAft>
                <a:spcPts val="600"/>
              </a:spcAft>
              <a:buClr>
                <a:srgbClr val="3B74B9"/>
              </a:buClr>
              <a:buFont typeface="Calibri" pitchFamily="34" charset="0"/>
              <a:buAutoNum type="alphaUcPeriod"/>
            </a:pPr>
            <a:r>
              <a:rPr lang="en-US" sz="2000" b="1" dirty="0"/>
              <a:t>Performance tracking</a:t>
            </a:r>
            <a:r>
              <a:rPr lang="en-US" sz="2000" dirty="0"/>
              <a:t>, including</a:t>
            </a:r>
            <a:r>
              <a:rPr lang="en-US" sz="2000" b="1" dirty="0"/>
              <a:t> </a:t>
            </a:r>
            <a:r>
              <a:rPr lang="en-US" sz="2000" dirty="0"/>
              <a:t>setting a baseline, setting GHG reduction goals, and tracking progress over time</a:t>
            </a:r>
          </a:p>
          <a:p>
            <a:pPr marL="577850" indent="-577850" eaLnBrk="0" hangingPunct="0">
              <a:spcBef>
                <a:spcPts val="600"/>
              </a:spcBef>
              <a:spcAft>
                <a:spcPts val="600"/>
              </a:spcAft>
              <a:buClr>
                <a:srgbClr val="3B74B9"/>
              </a:buClr>
              <a:buFont typeface="Calibri" pitchFamily="34" charset="0"/>
              <a:buAutoNum type="alphaUcPeriod"/>
            </a:pPr>
            <a:r>
              <a:rPr lang="en-US" sz="2000" b="1" dirty="0"/>
              <a:t>Engaging partners</a:t>
            </a:r>
            <a:r>
              <a:rPr lang="en-US" sz="2000" dirty="0"/>
              <a:t> in the value chain to expand GHG accountability, transparency and management throughout the value chain</a:t>
            </a:r>
          </a:p>
          <a:p>
            <a:pPr marL="577850" indent="-577850" eaLnBrk="0" hangingPunct="0">
              <a:spcBef>
                <a:spcPts val="600"/>
              </a:spcBef>
              <a:spcAft>
                <a:spcPts val="600"/>
              </a:spcAft>
              <a:buClr>
                <a:srgbClr val="3B74B9"/>
              </a:buClr>
              <a:buFont typeface="Calibri" pitchFamily="34" charset="0"/>
              <a:buAutoNum type="alphaUcPeriod"/>
            </a:pPr>
            <a:r>
              <a:rPr lang="en-US" sz="2000" b="1" dirty="0"/>
              <a:t>Public reporting</a:t>
            </a:r>
            <a:r>
              <a:rPr lang="en-US" sz="2000" dirty="0"/>
              <a:t> of GHG emissions to meet the decision-making needs of stakeholders (e.g., policy-makers, investors, purchasers, customers, suppliers, employees, NGOs, etc.), as well as participation in corporate-level GHG reporting programs and registries</a:t>
            </a:r>
          </a:p>
          <a:p>
            <a:pPr marL="577850" indent="-577850" eaLnBrk="0" hangingPunct="0">
              <a:spcBef>
                <a:spcPct val="10000"/>
              </a:spcBef>
              <a:spcAft>
                <a:spcPct val="10000"/>
              </a:spcAft>
              <a:buClr>
                <a:srgbClr val="3B74B9"/>
              </a:buClr>
              <a:buFont typeface="Wingdings" pitchFamily="2" charset="2"/>
              <a:buAutoNum type="alphaUcPeriod"/>
            </a:pPr>
            <a:endParaRPr lang="en-US" altLang="zh-TW" dirty="0">
              <a:cs typeface="新細明體"/>
            </a:endParaRPr>
          </a:p>
          <a:p>
            <a:pPr marL="577850" indent="-577850" eaLnBrk="0" hangingPunct="0">
              <a:spcBef>
                <a:spcPct val="10000"/>
              </a:spcBef>
              <a:spcAft>
                <a:spcPct val="10000"/>
              </a:spcAft>
              <a:buClr>
                <a:srgbClr val="3B74B9"/>
              </a:buClr>
              <a:buFont typeface="Wingdings" pitchFamily="2" charset="2"/>
              <a:buAutoNum type="alphaUcPeriod"/>
            </a:pPr>
            <a:endParaRPr lang="en-US" altLang="zh-TW" dirty="0">
              <a:cs typeface="新細明體"/>
            </a:endParaRPr>
          </a:p>
          <a:p>
            <a:pPr marL="577850" indent="-577850" eaLnBrk="0" hangingPunct="0">
              <a:spcBef>
                <a:spcPct val="10000"/>
              </a:spcBef>
              <a:spcAft>
                <a:spcPct val="10000"/>
              </a:spcAft>
              <a:buClr>
                <a:srgbClr val="3B74B9"/>
              </a:buClr>
              <a:buFont typeface="Wingdings" pitchFamily="2" charset="2"/>
              <a:buAutoNum type="alphaUcPeriod"/>
            </a:pPr>
            <a:endParaRPr lang="en-US" altLang="zh-TW" dirty="0">
              <a:cs typeface="新細明體"/>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020763"/>
          <a:ext cx="8915400" cy="5151120"/>
        </p:xfrm>
        <a:graphic>
          <a:graphicData uri="http://schemas.openxmlformats.org/drawingml/2006/table">
            <a:tbl>
              <a:tblPr firstRow="1" bandRow="1">
                <a:tableStyleId>{5C22544A-7EE6-4342-B048-85BDC9FD1C3A}</a:tableStyleId>
              </a:tblPr>
              <a:tblGrid>
                <a:gridCol w="1735742"/>
                <a:gridCol w="7179658"/>
              </a:tblGrid>
              <a:tr h="370840">
                <a:tc>
                  <a:txBody>
                    <a:bodyPr/>
                    <a:lstStyle/>
                    <a:p>
                      <a:r>
                        <a:rPr lang="en-US" sz="1600" dirty="0" smtClean="0">
                          <a:latin typeface="Arial" pitchFamily="34" charset="0"/>
                          <a:cs typeface="Arial" pitchFamily="34" charset="0"/>
                        </a:rPr>
                        <a:t>Principle</a:t>
                      </a:r>
                      <a:endParaRPr lang="en-US"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latin typeface="Arial" pitchFamily="34" charset="0"/>
                          <a:cs typeface="Arial" pitchFamily="34" charset="0"/>
                        </a:rPr>
                        <a:t>Definition</a:t>
                      </a:r>
                      <a:endParaRPr lang="en-US" sz="16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latin typeface="Arial" pitchFamily="34" charset="0"/>
                          <a:cs typeface="Arial" pitchFamily="34" charset="0"/>
                        </a:rPr>
                        <a:t>Relevance</a:t>
                      </a:r>
                      <a:endParaRPr lang="en-US" sz="18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latin typeface="Arial" pitchFamily="34" charset="0"/>
                          <a:cs typeface="Arial" pitchFamily="34" charset="0"/>
                        </a:rPr>
                        <a:t>Ensure the GHG inventory appropriately reflects the GHG emissions of the company and</a:t>
                      </a:r>
                      <a:r>
                        <a:rPr lang="en-US" sz="1600" b="0" baseline="0" dirty="0" smtClean="0">
                          <a:latin typeface="Arial" pitchFamily="34" charset="0"/>
                          <a:cs typeface="Arial" pitchFamily="34" charset="0"/>
                        </a:rPr>
                        <a:t> </a:t>
                      </a:r>
                      <a:r>
                        <a:rPr lang="en-US" sz="1600" b="0" dirty="0" smtClean="0">
                          <a:latin typeface="Arial" pitchFamily="34" charset="0"/>
                          <a:cs typeface="Arial" pitchFamily="34" charset="0"/>
                        </a:rPr>
                        <a:t>serves the decision-making needs of users – both internal and external to the company.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6920">
                <a:tc>
                  <a:txBody>
                    <a:bodyPr/>
                    <a:lstStyle/>
                    <a:p>
                      <a:r>
                        <a:rPr lang="en-US" sz="1800" dirty="0" smtClean="0">
                          <a:latin typeface="Arial" pitchFamily="34" charset="0"/>
                          <a:cs typeface="Arial" pitchFamily="34" charset="0"/>
                        </a:rPr>
                        <a:t>Completeness</a:t>
                      </a:r>
                      <a:endParaRPr lang="en-US" sz="18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latin typeface="Arial" pitchFamily="34" charset="0"/>
                          <a:cs typeface="Arial" pitchFamily="34" charset="0"/>
                        </a:rPr>
                        <a:t>Account for and report on all GHG emission sources and activities within the chosen</a:t>
                      </a:r>
                      <a:r>
                        <a:rPr lang="en-US" sz="1600" b="0" baseline="0" dirty="0" smtClean="0">
                          <a:latin typeface="Arial" pitchFamily="34" charset="0"/>
                          <a:cs typeface="Arial" pitchFamily="34" charset="0"/>
                        </a:rPr>
                        <a:t> </a:t>
                      </a:r>
                      <a:r>
                        <a:rPr lang="en-US" sz="1600" b="0" dirty="0" smtClean="0">
                          <a:latin typeface="Arial" pitchFamily="34" charset="0"/>
                          <a:cs typeface="Arial" pitchFamily="34" charset="0"/>
                        </a:rPr>
                        <a:t>inventory boundary. Disclose and justify any specific exclusions.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latin typeface="Arial" pitchFamily="34" charset="0"/>
                          <a:cs typeface="Arial" pitchFamily="34" charset="0"/>
                        </a:rPr>
                        <a:t>Consistency</a:t>
                      </a:r>
                      <a:endParaRPr lang="en-US" sz="18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latin typeface="Arial" pitchFamily="34" charset="0"/>
                          <a:cs typeface="Arial" pitchFamily="34" charset="0"/>
                        </a:rPr>
                        <a:t>Use consistent methodologies to allow for meaningful</a:t>
                      </a:r>
                      <a:r>
                        <a:rPr lang="en-US" sz="1600" b="0" baseline="0" dirty="0" smtClean="0">
                          <a:latin typeface="Arial" pitchFamily="34" charset="0"/>
                          <a:cs typeface="Arial" pitchFamily="34" charset="0"/>
                        </a:rPr>
                        <a:t> </a:t>
                      </a:r>
                      <a:r>
                        <a:rPr lang="en-US" sz="1600" b="0" dirty="0" smtClean="0">
                          <a:latin typeface="Arial" pitchFamily="34" charset="0"/>
                          <a:cs typeface="Arial" pitchFamily="34" charset="0"/>
                        </a:rPr>
                        <a:t>comparisons of emissions over time.</a:t>
                      </a:r>
                      <a:r>
                        <a:rPr lang="en-US" sz="1600" b="0" baseline="0" dirty="0" smtClean="0">
                          <a:latin typeface="Arial" pitchFamily="34" charset="0"/>
                          <a:cs typeface="Arial" pitchFamily="34" charset="0"/>
                        </a:rPr>
                        <a:t> </a:t>
                      </a:r>
                      <a:r>
                        <a:rPr lang="en-US" sz="1600" b="0" dirty="0" smtClean="0">
                          <a:latin typeface="Arial" pitchFamily="34" charset="0"/>
                          <a:cs typeface="Arial" pitchFamily="34" charset="0"/>
                        </a:rPr>
                        <a:t>Transparently document any changes to the data, inventory boundary, methods, or any other</a:t>
                      </a:r>
                      <a:r>
                        <a:rPr lang="en-US" sz="1600" b="0" baseline="0" dirty="0" smtClean="0">
                          <a:latin typeface="Arial" pitchFamily="34" charset="0"/>
                          <a:cs typeface="Arial" pitchFamily="34" charset="0"/>
                        </a:rPr>
                        <a:t> </a:t>
                      </a:r>
                      <a:r>
                        <a:rPr lang="en-US" sz="1600" b="0" dirty="0" smtClean="0">
                          <a:latin typeface="Arial" pitchFamily="34" charset="0"/>
                          <a:cs typeface="Arial" pitchFamily="34" charset="0"/>
                        </a:rPr>
                        <a:t>relevant factors in the time series.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44880">
                <a:tc>
                  <a:txBody>
                    <a:bodyPr/>
                    <a:lstStyle/>
                    <a:p>
                      <a:r>
                        <a:rPr lang="en-US" sz="1800" dirty="0" smtClean="0">
                          <a:latin typeface="Arial" pitchFamily="34" charset="0"/>
                          <a:cs typeface="Arial" pitchFamily="34" charset="0"/>
                        </a:rPr>
                        <a:t>Transparency</a:t>
                      </a:r>
                      <a:endParaRPr lang="en-US" sz="18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latin typeface="Arial" pitchFamily="34" charset="0"/>
                          <a:cs typeface="Arial" pitchFamily="34" charset="0"/>
                        </a:rPr>
                        <a:t>Address all relevant issues in a factual and coherent manner, based on a clear audit trail.</a:t>
                      </a:r>
                      <a:r>
                        <a:rPr lang="en-US" sz="1600" b="0" baseline="0" dirty="0" smtClean="0">
                          <a:latin typeface="Arial" pitchFamily="34" charset="0"/>
                          <a:cs typeface="Arial" pitchFamily="34" charset="0"/>
                        </a:rPr>
                        <a:t> </a:t>
                      </a:r>
                      <a:r>
                        <a:rPr lang="en-US" sz="1600" b="0" dirty="0" smtClean="0">
                          <a:latin typeface="Arial" pitchFamily="34" charset="0"/>
                          <a:cs typeface="Arial" pitchFamily="34" charset="0"/>
                        </a:rPr>
                        <a:t>Disclose any relevant assumptions and make appropriate references to the accounting and</a:t>
                      </a:r>
                      <a:r>
                        <a:rPr lang="en-US" sz="1600" b="0" baseline="0" dirty="0" smtClean="0">
                          <a:latin typeface="Arial" pitchFamily="34" charset="0"/>
                          <a:cs typeface="Arial" pitchFamily="34" charset="0"/>
                        </a:rPr>
                        <a:t> </a:t>
                      </a:r>
                      <a:r>
                        <a:rPr lang="en-US" sz="1600" b="0" dirty="0" smtClean="0">
                          <a:latin typeface="Arial" pitchFamily="34" charset="0"/>
                          <a:cs typeface="Arial" pitchFamily="34" charset="0"/>
                        </a:rPr>
                        <a:t>calculation methodologies and data sources used.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latin typeface="Arial" pitchFamily="34" charset="0"/>
                          <a:cs typeface="Arial" pitchFamily="34" charset="0"/>
                        </a:rPr>
                        <a:t>Accuracy</a:t>
                      </a:r>
                      <a:endParaRPr lang="en-US" sz="18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latin typeface="Arial" pitchFamily="34" charset="0"/>
                          <a:cs typeface="Arial" pitchFamily="34" charset="0"/>
                        </a:rPr>
                        <a:t>Ensure that the quantification of GHG emissions is systematically neither over nor under</a:t>
                      </a:r>
                      <a:r>
                        <a:rPr lang="en-US" sz="1600" b="0" baseline="0" dirty="0" smtClean="0">
                          <a:latin typeface="Arial" pitchFamily="34" charset="0"/>
                          <a:cs typeface="Arial" pitchFamily="34" charset="0"/>
                        </a:rPr>
                        <a:t> </a:t>
                      </a:r>
                      <a:r>
                        <a:rPr lang="en-US" sz="1600" b="0" dirty="0" smtClean="0">
                          <a:latin typeface="Arial" pitchFamily="34" charset="0"/>
                          <a:cs typeface="Arial" pitchFamily="34" charset="0"/>
                        </a:rPr>
                        <a:t>actual emissions, as far as can be judged, and that uncertainties are reduced as far as</a:t>
                      </a:r>
                      <a:r>
                        <a:rPr lang="en-US" sz="1600" b="0" baseline="0" dirty="0" smtClean="0">
                          <a:latin typeface="Arial" pitchFamily="34" charset="0"/>
                          <a:cs typeface="Arial" pitchFamily="34" charset="0"/>
                        </a:rPr>
                        <a:t> </a:t>
                      </a:r>
                      <a:r>
                        <a:rPr lang="en-US" sz="1600" b="0" dirty="0" smtClean="0">
                          <a:latin typeface="Arial" pitchFamily="34" charset="0"/>
                          <a:cs typeface="Arial" pitchFamily="34" charset="0"/>
                        </a:rPr>
                        <a:t>practicable. Achieve sufficient accuracy to enable users to make decisions with reasonable</a:t>
                      </a:r>
                      <a:r>
                        <a:rPr lang="en-US" sz="1600" b="0" baseline="0" dirty="0" smtClean="0">
                          <a:latin typeface="Arial" pitchFamily="34" charset="0"/>
                          <a:cs typeface="Arial" pitchFamily="34" charset="0"/>
                        </a:rPr>
                        <a:t> </a:t>
                      </a:r>
                      <a:r>
                        <a:rPr lang="en-US" sz="1600" b="0" dirty="0" smtClean="0">
                          <a:latin typeface="Arial" pitchFamily="34" charset="0"/>
                          <a:cs typeface="Arial" pitchFamily="34" charset="0"/>
                        </a:rPr>
                        <a:t>assurance as to the integrity of the reported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73432" name="Title 1"/>
          <p:cNvSpPr>
            <a:spLocks/>
          </p:cNvSpPr>
          <p:nvPr/>
        </p:nvSpPr>
        <p:spPr bwMode="auto">
          <a:xfrm>
            <a:off x="0" y="0"/>
            <a:ext cx="9144000" cy="762000"/>
          </a:xfrm>
          <a:prstGeom prst="rect">
            <a:avLst/>
          </a:prstGeom>
          <a:solidFill>
            <a:srgbClr val="8FAFD8"/>
          </a:solidFill>
          <a:ln w="9525">
            <a:noFill/>
            <a:miter lim="800000"/>
            <a:headEnd/>
            <a:tailEnd/>
          </a:ln>
        </p:spPr>
        <p:txBody>
          <a:bodyPr anchor="ctr"/>
          <a:lstStyle/>
          <a:p>
            <a:pPr algn="ctr" eaLnBrk="0" hangingPunct="0"/>
            <a:r>
              <a:rPr lang="en-US" sz="3200">
                <a:solidFill>
                  <a:schemeClr val="bg1"/>
                </a:solidFill>
              </a:rPr>
              <a:t>Accounting &amp; Reporting Principles</a:t>
            </a:r>
          </a:p>
        </p:txBody>
      </p:sp>
      <p:sp>
        <p:nvSpPr>
          <p:cNvPr id="5" name="Slide Number Placeholder 4"/>
          <p:cNvSpPr>
            <a:spLocks noGrp="1"/>
          </p:cNvSpPr>
          <p:nvPr>
            <p:ph type="sldNum" sz="quarter" idx="12"/>
          </p:nvPr>
        </p:nvSpPr>
        <p:spPr/>
        <p:txBody>
          <a:bodyPr/>
          <a:lstStyle/>
          <a:p>
            <a:pPr>
              <a:defRPr/>
            </a:pPr>
            <a:fld id="{643FA545-46CD-439B-BD21-46E4424F1004}"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03848A4-B549-4536-A883-E169B6883FF0}" type="slidenum">
              <a:rPr lang="en-US" smtClean="0"/>
              <a:pPr>
                <a:defRPr/>
              </a:pPr>
              <a:t>16</a:t>
            </a:fld>
            <a:endParaRPr lang="en-US"/>
          </a:p>
        </p:txBody>
      </p:sp>
      <p:sp>
        <p:nvSpPr>
          <p:cNvPr id="3" name="Block Arc 2"/>
          <p:cNvSpPr/>
          <p:nvPr/>
        </p:nvSpPr>
        <p:spPr>
          <a:xfrm>
            <a:off x="500063" y="500063"/>
            <a:ext cx="8215312" cy="8715375"/>
          </a:xfrm>
          <a:prstGeom prst="blockArc">
            <a:avLst>
              <a:gd name="adj1" fmla="val 10789499"/>
              <a:gd name="adj2" fmla="val 158571"/>
              <a:gd name="adj3" fmla="val 8143"/>
            </a:avLst>
          </a:prstGeom>
          <a:ln cap="sq"/>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4" name="Rounded Rectangle 3"/>
          <p:cNvSpPr/>
          <p:nvPr/>
        </p:nvSpPr>
        <p:spPr>
          <a:xfrm>
            <a:off x="2714625" y="2428875"/>
            <a:ext cx="1214438" cy="3357563"/>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Tier 1 Suppliers</a:t>
            </a:r>
          </a:p>
          <a:p>
            <a:pPr algn="ctr">
              <a:defRPr/>
            </a:pPr>
            <a:endParaRPr lang="en-US" dirty="0"/>
          </a:p>
          <a:p>
            <a:pPr algn="ctr">
              <a:defRPr/>
            </a:pPr>
            <a:endParaRPr lang="en-US" sz="1600" dirty="0"/>
          </a:p>
          <a:p>
            <a:pPr algn="ctr">
              <a:defRPr/>
            </a:pPr>
            <a:endParaRPr lang="en-US" sz="1600" dirty="0"/>
          </a:p>
          <a:p>
            <a:pPr algn="ctr">
              <a:defRPr/>
            </a:pPr>
            <a:endParaRPr lang="en-US" sz="1600" dirty="0"/>
          </a:p>
          <a:p>
            <a:pPr algn="ctr">
              <a:defRPr/>
            </a:pPr>
            <a:endParaRPr lang="en-US" sz="1600" dirty="0"/>
          </a:p>
          <a:p>
            <a:pPr algn="ctr">
              <a:defRPr/>
            </a:pPr>
            <a:endParaRPr lang="en-US" sz="1600" dirty="0"/>
          </a:p>
          <a:p>
            <a:pPr algn="ctr">
              <a:defRPr/>
            </a:pPr>
            <a:endParaRPr lang="en-US" sz="1600" dirty="0"/>
          </a:p>
          <a:p>
            <a:pPr algn="ctr">
              <a:defRPr/>
            </a:pPr>
            <a:endParaRPr lang="en-US" sz="1600" dirty="0"/>
          </a:p>
          <a:p>
            <a:pPr algn="ctr">
              <a:defRPr/>
            </a:pPr>
            <a:endParaRPr lang="en-US" sz="1600" dirty="0"/>
          </a:p>
          <a:p>
            <a:pPr algn="ctr">
              <a:defRPr/>
            </a:pPr>
            <a:endParaRPr lang="en-US" sz="1600" dirty="0"/>
          </a:p>
        </p:txBody>
      </p:sp>
      <p:sp>
        <p:nvSpPr>
          <p:cNvPr id="5" name="Rectangle 4"/>
          <p:cNvSpPr/>
          <p:nvPr/>
        </p:nvSpPr>
        <p:spPr>
          <a:xfrm>
            <a:off x="3929063" y="2428875"/>
            <a:ext cx="1285875" cy="3286125"/>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Reporting Company</a:t>
            </a:r>
          </a:p>
        </p:txBody>
      </p:sp>
      <p:sp>
        <p:nvSpPr>
          <p:cNvPr id="279557" name="TextBox 5"/>
          <p:cNvSpPr txBox="1">
            <a:spLocks noChangeArrowheads="1"/>
          </p:cNvSpPr>
          <p:nvPr/>
        </p:nvSpPr>
        <p:spPr bwMode="auto">
          <a:xfrm rot="-2533633">
            <a:off x="787400" y="1874838"/>
            <a:ext cx="2214563" cy="646112"/>
          </a:xfrm>
          <a:prstGeom prst="rect">
            <a:avLst/>
          </a:prstGeom>
          <a:noFill/>
          <a:ln w="9525">
            <a:noFill/>
            <a:miter lim="800000"/>
            <a:headEnd/>
            <a:tailEnd/>
          </a:ln>
        </p:spPr>
        <p:txBody>
          <a:bodyPr>
            <a:spAutoFit/>
          </a:bodyPr>
          <a:lstStyle/>
          <a:p>
            <a:r>
              <a:rPr lang="en-US" sz="3600"/>
              <a:t> </a:t>
            </a:r>
            <a:r>
              <a:rPr lang="en-US" sz="3600">
                <a:solidFill>
                  <a:schemeClr val="bg1"/>
                </a:solidFill>
              </a:rPr>
              <a:t>VALUE</a:t>
            </a:r>
          </a:p>
        </p:txBody>
      </p:sp>
      <p:sp>
        <p:nvSpPr>
          <p:cNvPr id="279558" name="TextBox 6"/>
          <p:cNvSpPr txBox="1">
            <a:spLocks noChangeArrowheads="1"/>
          </p:cNvSpPr>
          <p:nvPr/>
        </p:nvSpPr>
        <p:spPr bwMode="auto">
          <a:xfrm rot="2192247">
            <a:off x="6689725" y="2238375"/>
            <a:ext cx="2214563" cy="646113"/>
          </a:xfrm>
          <a:prstGeom prst="rect">
            <a:avLst/>
          </a:prstGeom>
          <a:noFill/>
          <a:ln w="9525">
            <a:noFill/>
            <a:miter lim="800000"/>
            <a:headEnd/>
            <a:tailEnd/>
          </a:ln>
        </p:spPr>
        <p:txBody>
          <a:bodyPr>
            <a:spAutoFit/>
          </a:bodyPr>
          <a:lstStyle/>
          <a:p>
            <a:r>
              <a:rPr lang="en-US" sz="2800"/>
              <a:t> </a:t>
            </a:r>
            <a:r>
              <a:rPr lang="en-US" sz="3600">
                <a:solidFill>
                  <a:schemeClr val="bg1"/>
                </a:solidFill>
              </a:rPr>
              <a:t>CHAIN</a:t>
            </a:r>
          </a:p>
        </p:txBody>
      </p:sp>
      <p:sp>
        <p:nvSpPr>
          <p:cNvPr id="8" name="Isosceles Triangle 7"/>
          <p:cNvSpPr/>
          <p:nvPr/>
        </p:nvSpPr>
        <p:spPr>
          <a:xfrm rot="10800000">
            <a:off x="7715250" y="4786313"/>
            <a:ext cx="1214438" cy="112871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Isosceles Triangle 8"/>
          <p:cNvSpPr/>
          <p:nvPr/>
        </p:nvSpPr>
        <p:spPr>
          <a:xfrm>
            <a:off x="214313" y="4714875"/>
            <a:ext cx="1214437"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dirty="0"/>
          </a:p>
        </p:txBody>
      </p:sp>
      <p:sp>
        <p:nvSpPr>
          <p:cNvPr id="279561" name="TextBox 9"/>
          <p:cNvSpPr txBox="1">
            <a:spLocks noChangeArrowheads="1"/>
          </p:cNvSpPr>
          <p:nvPr/>
        </p:nvSpPr>
        <p:spPr bwMode="auto">
          <a:xfrm>
            <a:off x="357188" y="5143500"/>
            <a:ext cx="785812" cy="338138"/>
          </a:xfrm>
          <a:prstGeom prst="rect">
            <a:avLst/>
          </a:prstGeom>
          <a:noFill/>
          <a:ln w="9525">
            <a:noFill/>
            <a:miter lim="800000"/>
            <a:headEnd/>
            <a:tailEnd/>
          </a:ln>
        </p:spPr>
        <p:txBody>
          <a:bodyPr>
            <a:spAutoFit/>
          </a:bodyPr>
          <a:lstStyle/>
          <a:p>
            <a:r>
              <a:rPr lang="en-US" sz="1600">
                <a:solidFill>
                  <a:schemeClr val="bg1"/>
                </a:solidFill>
              </a:rPr>
              <a:t>Cradle</a:t>
            </a:r>
            <a:endParaRPr lang="en-US">
              <a:solidFill>
                <a:schemeClr val="bg1"/>
              </a:solidFill>
            </a:endParaRPr>
          </a:p>
        </p:txBody>
      </p:sp>
      <p:sp>
        <p:nvSpPr>
          <p:cNvPr id="279562" name="TextBox 10"/>
          <p:cNvSpPr txBox="1">
            <a:spLocks noChangeArrowheads="1"/>
          </p:cNvSpPr>
          <p:nvPr/>
        </p:nvSpPr>
        <p:spPr bwMode="auto">
          <a:xfrm>
            <a:off x="8001000" y="4929188"/>
            <a:ext cx="785813" cy="338137"/>
          </a:xfrm>
          <a:prstGeom prst="rect">
            <a:avLst/>
          </a:prstGeom>
          <a:noFill/>
          <a:ln w="9525">
            <a:noFill/>
            <a:miter lim="800000"/>
            <a:headEnd/>
            <a:tailEnd/>
          </a:ln>
        </p:spPr>
        <p:txBody>
          <a:bodyPr>
            <a:spAutoFit/>
          </a:bodyPr>
          <a:lstStyle/>
          <a:p>
            <a:r>
              <a:rPr lang="en-US" sz="1600">
                <a:solidFill>
                  <a:schemeClr val="bg1"/>
                </a:solidFill>
              </a:rPr>
              <a:t>Grave</a:t>
            </a:r>
            <a:endParaRPr lang="en-US">
              <a:solidFill>
                <a:schemeClr val="bg1"/>
              </a:solidFill>
            </a:endParaRPr>
          </a:p>
        </p:txBody>
      </p:sp>
      <p:sp>
        <p:nvSpPr>
          <p:cNvPr id="12" name="Cloud 11"/>
          <p:cNvSpPr/>
          <p:nvPr/>
        </p:nvSpPr>
        <p:spPr>
          <a:xfrm>
            <a:off x="0" y="0"/>
            <a:ext cx="3357563" cy="1928813"/>
          </a:xfrm>
          <a:prstGeom prst="cloud">
            <a:avLst/>
          </a:prstGeom>
          <a:solidFill>
            <a:schemeClr val="bg2">
              <a:lumMod val="9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2">
                    <a:lumMod val="60000"/>
                    <a:lumOff val="40000"/>
                  </a:schemeClr>
                </a:solidFill>
              </a:rPr>
              <a:t>Cradle to Gate emissions of purchased products and services </a:t>
            </a:r>
          </a:p>
        </p:txBody>
      </p:sp>
      <p:cxnSp>
        <p:nvCxnSpPr>
          <p:cNvPr id="13" name="Straight Connector 12"/>
          <p:cNvCxnSpPr/>
          <p:nvPr/>
        </p:nvCxnSpPr>
        <p:spPr>
          <a:xfrm rot="5400000">
            <a:off x="1678782" y="4179094"/>
            <a:ext cx="4500562" cy="0"/>
          </a:xfrm>
          <a:prstGeom prst="line">
            <a:avLst/>
          </a:prstGeom>
          <a:ln w="3810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2964657" y="4179094"/>
            <a:ext cx="4500562" cy="0"/>
          </a:xfrm>
          <a:prstGeom prst="line">
            <a:avLst/>
          </a:prstGeom>
          <a:ln w="3810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5" name="Cloud 14"/>
          <p:cNvSpPr/>
          <p:nvPr/>
        </p:nvSpPr>
        <p:spPr>
          <a:xfrm>
            <a:off x="6072188" y="71438"/>
            <a:ext cx="3000375" cy="1714500"/>
          </a:xfrm>
          <a:prstGeom prst="cloud">
            <a:avLst/>
          </a:prstGeom>
          <a:solidFill>
            <a:schemeClr val="bg2">
              <a:lumMod val="9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2">
                    <a:lumMod val="60000"/>
                    <a:lumOff val="40000"/>
                  </a:schemeClr>
                </a:solidFill>
              </a:rPr>
              <a:t>Gate to Grave emissions from sold products and services</a:t>
            </a:r>
          </a:p>
        </p:txBody>
      </p:sp>
      <p:sp>
        <p:nvSpPr>
          <p:cNvPr id="279567" name="TextBox 15"/>
          <p:cNvSpPr txBox="1">
            <a:spLocks noChangeArrowheads="1"/>
          </p:cNvSpPr>
          <p:nvPr/>
        </p:nvSpPr>
        <p:spPr bwMode="auto">
          <a:xfrm rot="-5400000">
            <a:off x="3490913" y="5845175"/>
            <a:ext cx="698500" cy="368300"/>
          </a:xfrm>
          <a:prstGeom prst="rect">
            <a:avLst/>
          </a:prstGeom>
          <a:noFill/>
          <a:ln w="9525">
            <a:noFill/>
            <a:miter lim="800000"/>
            <a:headEnd/>
            <a:tailEnd/>
          </a:ln>
        </p:spPr>
        <p:txBody>
          <a:bodyPr wrap="none">
            <a:spAutoFit/>
          </a:bodyPr>
          <a:lstStyle/>
          <a:p>
            <a:r>
              <a:rPr lang="en-US" b="1"/>
              <a:t>Gate</a:t>
            </a:r>
          </a:p>
        </p:txBody>
      </p:sp>
      <p:sp>
        <p:nvSpPr>
          <p:cNvPr id="279568" name="TextBox 16"/>
          <p:cNvSpPr txBox="1">
            <a:spLocks noChangeArrowheads="1"/>
          </p:cNvSpPr>
          <p:nvPr/>
        </p:nvSpPr>
        <p:spPr bwMode="auto">
          <a:xfrm rot="-5400000">
            <a:off x="4940300" y="5702300"/>
            <a:ext cx="800100" cy="368300"/>
          </a:xfrm>
          <a:prstGeom prst="rect">
            <a:avLst/>
          </a:prstGeom>
          <a:noFill/>
          <a:ln w="9525">
            <a:noFill/>
            <a:miter lim="800000"/>
            <a:headEnd/>
            <a:tailEnd/>
          </a:ln>
        </p:spPr>
        <p:txBody>
          <a:bodyPr>
            <a:spAutoFit/>
          </a:bodyPr>
          <a:lstStyle/>
          <a:p>
            <a:r>
              <a:rPr lang="en-US" b="1"/>
              <a:t>Gate</a:t>
            </a:r>
          </a:p>
        </p:txBody>
      </p:sp>
      <p:sp>
        <p:nvSpPr>
          <p:cNvPr id="18" name="Right Arrow 17"/>
          <p:cNvSpPr/>
          <p:nvPr/>
        </p:nvSpPr>
        <p:spPr>
          <a:xfrm>
            <a:off x="1500188" y="3267075"/>
            <a:ext cx="2428875" cy="590550"/>
          </a:xfrm>
          <a:prstGeom prst="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Raw Materials</a:t>
            </a:r>
          </a:p>
        </p:txBody>
      </p:sp>
      <p:sp>
        <p:nvSpPr>
          <p:cNvPr id="19" name="Right Arrow 18"/>
          <p:cNvSpPr/>
          <p:nvPr/>
        </p:nvSpPr>
        <p:spPr>
          <a:xfrm>
            <a:off x="1428750" y="3841750"/>
            <a:ext cx="2500313" cy="587375"/>
          </a:xfrm>
          <a:prstGeom prst="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Energy Activities</a:t>
            </a:r>
          </a:p>
        </p:txBody>
      </p:sp>
      <p:sp>
        <p:nvSpPr>
          <p:cNvPr id="20" name="Right Arrow 19"/>
          <p:cNvSpPr/>
          <p:nvPr/>
        </p:nvSpPr>
        <p:spPr>
          <a:xfrm>
            <a:off x="1428750" y="4429125"/>
            <a:ext cx="2500313" cy="590550"/>
          </a:xfrm>
          <a:prstGeom prst="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Capital Equipment</a:t>
            </a:r>
          </a:p>
        </p:txBody>
      </p:sp>
      <p:sp>
        <p:nvSpPr>
          <p:cNvPr id="21" name="Right Arrow 20"/>
          <p:cNvSpPr/>
          <p:nvPr/>
        </p:nvSpPr>
        <p:spPr>
          <a:xfrm>
            <a:off x="1357313" y="5000625"/>
            <a:ext cx="2571750" cy="590550"/>
          </a:xfrm>
          <a:prstGeom prst="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Transportation</a:t>
            </a:r>
          </a:p>
        </p:txBody>
      </p:sp>
      <p:sp>
        <p:nvSpPr>
          <p:cNvPr id="22" name="Right Arrow 21"/>
          <p:cNvSpPr/>
          <p:nvPr/>
        </p:nvSpPr>
        <p:spPr>
          <a:xfrm>
            <a:off x="5286375" y="3286125"/>
            <a:ext cx="2500313" cy="590550"/>
          </a:xfrm>
          <a:prstGeom prst="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Product Distribution</a:t>
            </a:r>
          </a:p>
        </p:txBody>
      </p:sp>
      <p:sp>
        <p:nvSpPr>
          <p:cNvPr id="23" name="Right Arrow 22"/>
          <p:cNvSpPr/>
          <p:nvPr/>
        </p:nvSpPr>
        <p:spPr>
          <a:xfrm>
            <a:off x="5286375" y="3841750"/>
            <a:ext cx="2500313" cy="587375"/>
          </a:xfrm>
          <a:prstGeom prst="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Product Use</a:t>
            </a:r>
          </a:p>
        </p:txBody>
      </p:sp>
      <p:sp>
        <p:nvSpPr>
          <p:cNvPr id="24" name="Right Arrow 23"/>
          <p:cNvSpPr/>
          <p:nvPr/>
        </p:nvSpPr>
        <p:spPr>
          <a:xfrm>
            <a:off x="5286375" y="4429125"/>
            <a:ext cx="2500313" cy="590550"/>
          </a:xfrm>
          <a:prstGeom prst="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Product Disposal</a:t>
            </a:r>
          </a:p>
        </p:txBody>
      </p:sp>
      <p:sp>
        <p:nvSpPr>
          <p:cNvPr id="25" name="Right Arrow 24"/>
          <p:cNvSpPr/>
          <p:nvPr/>
        </p:nvSpPr>
        <p:spPr>
          <a:xfrm>
            <a:off x="228600" y="6000750"/>
            <a:ext cx="3629025" cy="857250"/>
          </a:xfrm>
          <a:prstGeom prst="rightArrow">
            <a:avLst/>
          </a:prstGeom>
          <a:solidFill>
            <a:srgbClr val="FAF78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0000"/>
                </a:solidFill>
              </a:rPr>
              <a:t>Scope 2 and 3</a:t>
            </a:r>
          </a:p>
        </p:txBody>
      </p:sp>
      <p:sp>
        <p:nvSpPr>
          <p:cNvPr id="26" name="Right Arrow 25"/>
          <p:cNvSpPr/>
          <p:nvPr/>
        </p:nvSpPr>
        <p:spPr>
          <a:xfrm>
            <a:off x="5286375" y="6000750"/>
            <a:ext cx="3429000" cy="857250"/>
          </a:xfrm>
          <a:prstGeom prst="rightArrow">
            <a:avLst/>
          </a:prstGeom>
          <a:solidFill>
            <a:srgbClr val="FAF78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0000"/>
                </a:solidFill>
              </a:rPr>
              <a:t>Scope 3</a:t>
            </a:r>
          </a:p>
        </p:txBody>
      </p:sp>
      <p:sp>
        <p:nvSpPr>
          <p:cNvPr id="27" name="Right Arrow 26"/>
          <p:cNvSpPr/>
          <p:nvPr/>
        </p:nvSpPr>
        <p:spPr>
          <a:xfrm>
            <a:off x="3929063" y="6000750"/>
            <a:ext cx="1285875" cy="857250"/>
          </a:xfrm>
          <a:prstGeom prst="rightArrow">
            <a:avLst/>
          </a:prstGeom>
          <a:solidFill>
            <a:srgbClr val="FAF78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0000"/>
                </a:solidFill>
              </a:rPr>
              <a:t>Scope 1</a:t>
            </a:r>
          </a:p>
        </p:txBody>
      </p:sp>
      <p:sp>
        <p:nvSpPr>
          <p:cNvPr id="28" name="TextBox 27"/>
          <p:cNvSpPr txBox="1"/>
          <p:nvPr/>
        </p:nvSpPr>
        <p:spPr>
          <a:xfrm>
            <a:off x="3200400" y="1571625"/>
            <a:ext cx="1228725" cy="338138"/>
          </a:xfrm>
          <a:prstGeom prst="rect">
            <a:avLst/>
          </a:prstGeom>
          <a:noFill/>
          <a:ln>
            <a:solidFill>
              <a:schemeClr val="accent1">
                <a:shade val="50000"/>
              </a:schemeClr>
            </a:solidFill>
          </a:ln>
        </p:spPr>
        <p:txBody>
          <a:bodyPr>
            <a:spAutoFit/>
          </a:bodyPr>
          <a:lstStyle/>
          <a:p>
            <a:pPr algn="ctr">
              <a:defRPr/>
            </a:pPr>
            <a:r>
              <a:rPr lang="en-US" sz="1600" b="1" dirty="0"/>
              <a:t>Purchase</a:t>
            </a:r>
          </a:p>
        </p:txBody>
      </p:sp>
      <p:sp>
        <p:nvSpPr>
          <p:cNvPr id="29" name="TextBox 28"/>
          <p:cNvSpPr txBox="1"/>
          <p:nvPr/>
        </p:nvSpPr>
        <p:spPr>
          <a:xfrm>
            <a:off x="4643438" y="1571625"/>
            <a:ext cx="1071562" cy="338138"/>
          </a:xfrm>
          <a:prstGeom prst="rect">
            <a:avLst/>
          </a:prstGeom>
          <a:noFill/>
          <a:ln>
            <a:solidFill>
              <a:schemeClr val="accent1">
                <a:shade val="50000"/>
              </a:schemeClr>
            </a:solidFill>
          </a:ln>
        </p:spPr>
        <p:txBody>
          <a:bodyPr>
            <a:spAutoFit/>
          </a:bodyPr>
          <a:lstStyle/>
          <a:p>
            <a:pPr algn="ctr">
              <a:defRPr/>
            </a:pPr>
            <a:r>
              <a:rPr lang="en-US" sz="1600" b="1" dirty="0"/>
              <a:t>Sale</a:t>
            </a:r>
          </a:p>
        </p:txBody>
      </p:sp>
      <p:sp>
        <p:nvSpPr>
          <p:cNvPr id="30" name="Cloud 29"/>
          <p:cNvSpPr/>
          <p:nvPr/>
        </p:nvSpPr>
        <p:spPr>
          <a:xfrm>
            <a:off x="3500438" y="-71438"/>
            <a:ext cx="2357437" cy="1500188"/>
          </a:xfrm>
          <a:prstGeom prst="cloud">
            <a:avLst/>
          </a:prstGeom>
          <a:solidFill>
            <a:schemeClr val="bg2">
              <a:lumMod val="9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2">
                    <a:lumMod val="60000"/>
                    <a:lumOff val="40000"/>
                  </a:schemeClr>
                </a:solidFill>
              </a:rPr>
              <a:t>Emissions from the company’s operations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2"/>
          </p:nvPr>
        </p:nvSpPr>
        <p:spPr>
          <a:xfrm>
            <a:off x="457200" y="6356350"/>
            <a:ext cx="2133600" cy="365125"/>
          </a:xfrm>
        </p:spPr>
        <p:txBody>
          <a:bodyPr/>
          <a:lstStyle/>
          <a:p>
            <a:pPr algn="l">
              <a:defRPr/>
            </a:pPr>
            <a:fld id="{52681DC1-856C-4650-BE49-BB78E97665FD}" type="slidenum">
              <a:rPr lang="en-US"/>
              <a:pPr algn="l">
                <a:defRPr/>
              </a:pPr>
              <a:t>17</a:t>
            </a:fld>
            <a:endParaRPr lang="en-US"/>
          </a:p>
        </p:txBody>
      </p:sp>
      <p:sp>
        <p:nvSpPr>
          <p:cNvPr id="282626" name="Slide Number Placeholder 5"/>
          <p:cNvSpPr txBox="1">
            <a:spLocks noGrp="1"/>
          </p:cNvSpPr>
          <p:nvPr/>
        </p:nvSpPr>
        <p:spPr bwMode="auto">
          <a:xfrm>
            <a:off x="6553200" y="6353175"/>
            <a:ext cx="2133600" cy="365125"/>
          </a:xfrm>
          <a:prstGeom prst="rect">
            <a:avLst/>
          </a:prstGeom>
          <a:noFill/>
          <a:ln w="9525">
            <a:noFill/>
            <a:miter lim="800000"/>
            <a:headEnd/>
            <a:tailEnd/>
          </a:ln>
        </p:spPr>
        <p:txBody>
          <a:bodyPr anchor="ctr"/>
          <a:lstStyle/>
          <a:p>
            <a:pPr algn="r"/>
            <a:fld id="{66BAB6AD-75A6-4952-B385-4ACE9C525CB5}" type="slidenum">
              <a:rPr lang="en-US" sz="1200">
                <a:solidFill>
                  <a:srgbClr val="898989"/>
                </a:solidFill>
              </a:rPr>
              <a:pPr algn="r"/>
              <a:t>17</a:t>
            </a:fld>
            <a:endParaRPr lang="en-US" sz="1200">
              <a:solidFill>
                <a:srgbClr val="898989"/>
              </a:solidFill>
            </a:endParaRPr>
          </a:p>
        </p:txBody>
      </p:sp>
      <p:sp>
        <p:nvSpPr>
          <p:cNvPr id="282627" name="Rectangle 3"/>
          <p:cNvSpPr>
            <a:spLocks noChangeArrowheads="1"/>
          </p:cNvSpPr>
          <p:nvPr/>
        </p:nvSpPr>
        <p:spPr bwMode="auto">
          <a:xfrm>
            <a:off x="468313" y="1268413"/>
            <a:ext cx="8207375" cy="4781550"/>
          </a:xfrm>
          <a:prstGeom prst="rect">
            <a:avLst/>
          </a:prstGeom>
          <a:noFill/>
          <a:ln w="9525">
            <a:noFill/>
            <a:miter lim="800000"/>
            <a:headEnd/>
            <a:tailEnd/>
          </a:ln>
        </p:spPr>
        <p:txBody>
          <a:bodyPr/>
          <a:lstStyle/>
          <a:p>
            <a:pPr marL="577850" indent="-577850" eaLnBrk="0" hangingPunct="0">
              <a:spcBef>
                <a:spcPct val="10000"/>
              </a:spcBef>
              <a:spcAft>
                <a:spcPct val="10000"/>
              </a:spcAft>
              <a:buClr>
                <a:srgbClr val="3B74B9"/>
              </a:buClr>
              <a:buFont typeface="Wingdings" pitchFamily="2" charset="2"/>
              <a:buAutoNum type="arabicPeriod"/>
            </a:pPr>
            <a:endParaRPr lang="en-US" altLang="zh-TW" sz="2400">
              <a:cs typeface="新細明體"/>
            </a:endParaRPr>
          </a:p>
          <a:p>
            <a:pPr marL="577850" indent="-577850" eaLnBrk="0" hangingPunct="0">
              <a:spcBef>
                <a:spcPct val="10000"/>
              </a:spcBef>
              <a:spcAft>
                <a:spcPct val="10000"/>
              </a:spcAft>
              <a:buClr>
                <a:srgbClr val="3B74B9"/>
              </a:buClr>
              <a:buFont typeface="Wingdings" pitchFamily="2" charset="2"/>
              <a:buNone/>
            </a:pPr>
            <a:endParaRPr lang="en-US" altLang="zh-TW" sz="2800">
              <a:cs typeface="新細明體"/>
            </a:endParaRPr>
          </a:p>
        </p:txBody>
      </p:sp>
      <p:graphicFrame>
        <p:nvGraphicFramePr>
          <p:cNvPr id="156812" name="Group 140"/>
          <p:cNvGraphicFramePr>
            <a:graphicFrameLocks noGrp="1"/>
          </p:cNvGraphicFramePr>
          <p:nvPr/>
        </p:nvGraphicFramePr>
        <p:xfrm>
          <a:off x="76200" y="215900"/>
          <a:ext cx="8991600" cy="6535565"/>
        </p:xfrm>
        <a:graphic>
          <a:graphicData uri="http://schemas.openxmlformats.org/drawingml/2006/table">
            <a:tbl>
              <a:tblPr/>
              <a:tblGrid>
                <a:gridCol w="914400"/>
                <a:gridCol w="1447800"/>
                <a:gridCol w="6629400"/>
              </a:tblGrid>
              <a:tr h="22830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 </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ea typeface="Times New Roman" pitchFamily="18" charset="0"/>
                          <a:cs typeface="Arial" charset="0"/>
                        </a:rPr>
                        <a:t>Category</a:t>
                      </a:r>
                      <a:endParaRPr kumimoji="0" lang="en-US" sz="9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ea typeface="Times New Roman" pitchFamily="18" charset="0"/>
                          <a:cs typeface="Arial" charset="0"/>
                        </a:rPr>
                        <a:t>Source Description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r>
              <a:tr h="456611">
                <a:tc rowSpan="10">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Upstream Scope 3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Emissions from Purchased Products</a:t>
                      </a:r>
                      <a:endParaRPr kumimoji="0" lang="en-US" sz="9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1. Purchased Goods &amp; Services: Direct Supplier Emissions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pPr>
                      <a:r>
                        <a:rPr kumimoji="0" lang="en-US" sz="800" b="0" i="0" u="none" strike="noStrike" cap="none" normalizeH="0" baseline="0" dirty="0" smtClean="0">
                          <a:ln>
                            <a:noFill/>
                          </a:ln>
                          <a:solidFill>
                            <a:schemeClr val="tx1"/>
                          </a:solidFill>
                          <a:effectLst/>
                          <a:latin typeface="Arial" charset="0"/>
                          <a:ea typeface="Times New Roman" pitchFamily="18" charset="0"/>
                          <a:cs typeface="Arial" charset="0"/>
                        </a:rPr>
                        <a:t> </a:t>
                      </a:r>
                      <a:r>
                        <a:rPr kumimoji="0" lang="en-US" sz="800" b="0" i="0" u="none" strike="noStrike" kern="1200" cap="none" normalizeH="0" baseline="0" dirty="0" smtClean="0">
                          <a:ln>
                            <a:noFill/>
                          </a:ln>
                          <a:solidFill>
                            <a:schemeClr val="tx1"/>
                          </a:solidFill>
                          <a:effectLst/>
                          <a:latin typeface="Arial" charset="0"/>
                          <a:ea typeface="Times New Roman" pitchFamily="18" charset="0"/>
                          <a:cs typeface="Arial" charset="0"/>
                        </a:rPr>
                        <a:t>Scope 1 and 2 emissions of a reporting company’s direct (tier 1) suppliers, including outsourced activities, (e.g., contract manufacturing, data centers, outsourced services, etc.)</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700137">
                <a:tc vMerge="1">
                  <a:txBody>
                    <a:bodyPr/>
                    <a:lstStyle/>
                    <a:p>
                      <a:endParaRPr lang="en-GB"/>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2. Purchased Goods &amp; Services: Cradle-to-Gate Emissions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pPr>
                      <a:r>
                        <a:rPr kumimoji="0" lang="en-US" sz="800" b="0" i="0" u="none" strike="noStrike" cap="none" normalizeH="0" baseline="0" dirty="0" smtClean="0">
                          <a:ln>
                            <a:noFill/>
                          </a:ln>
                          <a:solidFill>
                            <a:schemeClr val="tx1"/>
                          </a:solidFill>
                          <a:effectLst/>
                          <a:latin typeface="Arial" charset="0"/>
                          <a:ea typeface="Times New Roman" pitchFamily="18" charset="0"/>
                          <a:cs typeface="Arial" charset="0"/>
                        </a:rPr>
                        <a:t> Extraction and production of inputs (i.e., purchased or acquired goods, services, materials, or fuels) associated with all suppliers upstream (tiers 1, 2, 3, 4, etc.)</a:t>
                      </a: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pPr>
                      <a:r>
                        <a:rPr kumimoji="0" lang="en-US" sz="800" b="0" i="0" u="none" strike="noStrike" cap="none" normalizeH="0" baseline="0" dirty="0" smtClean="0">
                          <a:ln>
                            <a:noFill/>
                          </a:ln>
                          <a:solidFill>
                            <a:schemeClr val="tx1"/>
                          </a:solidFill>
                          <a:effectLst/>
                          <a:latin typeface="Arial" charset="0"/>
                          <a:ea typeface="Times New Roman" pitchFamily="18" charset="0"/>
                          <a:cs typeface="Arial" charset="0"/>
                        </a:rPr>
                        <a:t> Manufacturing/construction of tier 1, 2, 3, 4… suppliers’ capital equipment</a:t>
                      </a:r>
                    </a:p>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defRPr/>
                      </a:pPr>
                      <a:r>
                        <a:rPr kumimoji="0" lang="en-US" sz="800" b="0" i="0" u="none" strike="noStrike" cap="none" normalizeH="0" baseline="0" dirty="0" smtClean="0">
                          <a:ln>
                            <a:noFill/>
                          </a:ln>
                          <a:solidFill>
                            <a:schemeClr val="tx1"/>
                          </a:solidFill>
                          <a:effectLst/>
                          <a:latin typeface="Arial" charset="0"/>
                          <a:ea typeface="Times New Roman" pitchFamily="18" charset="0"/>
                          <a:cs typeface="Arial" charset="0"/>
                        </a:rPr>
                        <a:t> Disposal/treatment of waste generated in the production of inputs (i.e., purchased or acquired goods, services, materials or fuels)</a:t>
                      </a:r>
                    </a:p>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defRPr/>
                      </a:pPr>
                      <a:r>
                        <a:rPr kumimoji="0" lang="en-US" sz="800" b="0" i="0" u="none" strike="noStrike" kern="1200" cap="none" normalizeH="0" baseline="0" dirty="0" smtClean="0">
                          <a:ln>
                            <a:noFill/>
                          </a:ln>
                          <a:solidFill>
                            <a:schemeClr val="tx1"/>
                          </a:solidFill>
                          <a:effectLst/>
                          <a:latin typeface="Arial" charset="0"/>
                          <a:ea typeface="Times New Roman" pitchFamily="18" charset="0"/>
                          <a:cs typeface="Arial" charset="0"/>
                        </a:rPr>
                        <a:t> Transportation and distribution of inputs associated with suppliers further upstream (tier 2, 3, 4., etc.)</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623555">
                <a:tc vMerge="1">
                  <a:txBody>
                    <a:bodyPr/>
                    <a:lstStyle/>
                    <a:p>
                      <a:endParaRPr lang="en-GB"/>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3. Energy-Related Activities Not Included in Scope 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pPr>
                      <a:r>
                        <a:rPr kumimoji="0" lang="en-US" sz="800" b="0" i="0" u="none" strike="noStrike" cap="none" normalizeH="0" baseline="0" dirty="0" smtClean="0">
                          <a:ln>
                            <a:noFill/>
                          </a:ln>
                          <a:solidFill>
                            <a:schemeClr val="tx1"/>
                          </a:solidFill>
                          <a:effectLst/>
                          <a:latin typeface="Arial" charset="0"/>
                          <a:ea typeface="Times New Roman" pitchFamily="18" charset="0"/>
                          <a:cs typeface="Arial" charset="0"/>
                        </a:rPr>
                        <a:t> Extraction, production, and transportation of fuels consumed in the generation of electricity, steam, heating and cooling (either purchased or own generated by the reporting company)</a:t>
                      </a: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pPr>
                      <a:r>
                        <a:rPr kumimoji="0" lang="en-US" sz="800" b="0" i="0" u="none" strike="noStrike" cap="none" normalizeH="0" baseline="0" dirty="0" smtClean="0">
                          <a:ln>
                            <a:noFill/>
                          </a:ln>
                          <a:solidFill>
                            <a:schemeClr val="tx1"/>
                          </a:solidFill>
                          <a:effectLst/>
                          <a:latin typeface="Arial" charset="0"/>
                          <a:ea typeface="Times New Roman" pitchFamily="18" charset="0"/>
                          <a:cs typeface="Arial" charset="0"/>
                        </a:rPr>
                        <a:t> Generation of electricity, steam, heating, and cooling that is consumed in a T&amp;D system (reported by end user)</a:t>
                      </a: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pPr>
                      <a:r>
                        <a:rPr kumimoji="0" lang="en-US" sz="800" b="0" i="0" u="none" strike="noStrike" cap="none" normalizeH="0" baseline="0" dirty="0" smtClean="0">
                          <a:ln>
                            <a:noFill/>
                          </a:ln>
                          <a:solidFill>
                            <a:schemeClr val="tx1"/>
                          </a:solidFill>
                          <a:effectLst/>
                          <a:latin typeface="Arial" charset="0"/>
                          <a:ea typeface="Times New Roman" pitchFamily="18" charset="0"/>
                          <a:cs typeface="Arial" charset="0"/>
                        </a:rPr>
                        <a:t> Purchase of electricity, steam, heating, and cooling that is sold to an end user (reported by utility company)</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59568">
                <a:tc vMerge="1">
                  <a:txBody>
                    <a:bodyPr/>
                    <a:lstStyle/>
                    <a:p>
                      <a:endParaRPr lang="en-GB"/>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4. Capital Equipment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pPr>
                      <a:r>
                        <a:rPr kumimoji="0" lang="en-US" sz="800" b="0" i="0" u="none" strike="noStrike" cap="none" normalizeH="0" baseline="0" dirty="0" smtClean="0">
                          <a:ln>
                            <a:noFill/>
                          </a:ln>
                          <a:solidFill>
                            <a:schemeClr val="tx1"/>
                          </a:solidFill>
                          <a:effectLst/>
                          <a:latin typeface="Arial" charset="0"/>
                          <a:ea typeface="Times New Roman" pitchFamily="18" charset="0"/>
                          <a:cs typeface="Arial" charset="0"/>
                        </a:rPr>
                        <a:t> Manufacturing/construction of capital equipment owned or controlled by the reporting company</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567419">
                <a:tc vMerge="1">
                  <a:txBody>
                    <a:bodyPr/>
                    <a:lstStyle/>
                    <a:p>
                      <a:endParaRPr lang="en-GB"/>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5. Transportation &amp; Distribution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pPr>
                      <a:r>
                        <a:rPr kumimoji="0" lang="en-US" sz="800" b="0" i="0" u="none" strike="noStrike" cap="none" normalizeH="0" baseline="0" dirty="0" smtClean="0">
                          <a:ln>
                            <a:noFill/>
                          </a:ln>
                          <a:solidFill>
                            <a:schemeClr val="tx1"/>
                          </a:solidFill>
                          <a:effectLst/>
                          <a:latin typeface="Arial" charset="0"/>
                          <a:ea typeface="Times New Roman" pitchFamily="18" charset="0"/>
                          <a:cs typeface="Arial" charset="0"/>
                        </a:rPr>
                        <a:t> Transportation and distribution of inputs (i.e., purchased or acquired goods, services, materials or fuels), including intermediate (inter-facility) transport &amp; distribution, warehousing &amp; storage, warehousing and storage, associated with direct suppliers</a:t>
                      </a: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pPr>
                      <a:r>
                        <a:rPr kumimoji="0" lang="en-US" sz="800" b="0" i="0" u="none" strike="noStrike" cap="none" normalizeH="0" baseline="0" dirty="0" smtClean="0">
                          <a:ln>
                            <a:noFill/>
                          </a:ln>
                          <a:solidFill>
                            <a:schemeClr val="tx1"/>
                          </a:solidFill>
                          <a:effectLst/>
                          <a:latin typeface="Arial" charset="0"/>
                          <a:ea typeface="Times New Roman" pitchFamily="18" charset="0"/>
                          <a:cs typeface="Arial" charset="0"/>
                        </a:rPr>
                        <a:t> Transportation of waste generated in operations</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441495">
                <a:tc vMerge="1">
                  <a:txBody>
                    <a:bodyPr/>
                    <a:lstStyle/>
                    <a:p>
                      <a:endParaRPr lang="en-GB"/>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6. Business Travel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pPr>
                      <a:r>
                        <a:rPr kumimoji="0" lang="en-US" sz="800" b="0" i="0" u="none" strike="noStrike" cap="none" normalizeH="0" baseline="0" dirty="0" smtClean="0">
                          <a:ln>
                            <a:noFill/>
                          </a:ln>
                          <a:solidFill>
                            <a:schemeClr val="tx1"/>
                          </a:solidFill>
                          <a:effectLst/>
                          <a:latin typeface="Arial" charset="0"/>
                          <a:ea typeface="Times New Roman" pitchFamily="18" charset="0"/>
                          <a:cs typeface="Arial" charset="0"/>
                        </a:rPr>
                        <a:t> Employee business travel </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446046">
                <a:tc vMerge="1">
                  <a:txBody>
                    <a:bodyPr/>
                    <a:lstStyle/>
                    <a:p>
                      <a:endParaRPr lang="en-GB"/>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7. Waste Generated in Operations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pPr>
                      <a:r>
                        <a:rPr kumimoji="0" lang="en-US" sz="800" b="0" i="0" u="none" strike="noStrike" cap="none" normalizeH="0" baseline="0" dirty="0" smtClean="0">
                          <a:ln>
                            <a:noFill/>
                          </a:ln>
                          <a:solidFill>
                            <a:schemeClr val="tx1"/>
                          </a:solidFill>
                          <a:effectLst/>
                          <a:latin typeface="Arial" charset="0"/>
                          <a:ea typeface="Times New Roman" pitchFamily="18" charset="0"/>
                          <a:cs typeface="Arial" charset="0"/>
                        </a:rPr>
                        <a:t>Disposal/treatment of waste generated in operations</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28305">
                <a:tc vMerge="1">
                  <a:txBody>
                    <a:bodyPr/>
                    <a:lstStyle/>
                    <a:p>
                      <a:endParaRPr lang="en-GB"/>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8. Franchises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pPr>
                      <a:r>
                        <a:rPr kumimoji="0" lang="en-US" sz="800" b="0" i="0" u="none" strike="noStrike" cap="none" normalizeH="0" baseline="0" dirty="0" smtClean="0">
                          <a:ln>
                            <a:noFill/>
                          </a:ln>
                          <a:solidFill>
                            <a:schemeClr val="tx1"/>
                          </a:solidFill>
                          <a:effectLst/>
                          <a:latin typeface="Arial" charset="0"/>
                          <a:ea typeface="Times New Roman" pitchFamily="18" charset="0"/>
                          <a:cs typeface="Arial" charset="0"/>
                        </a:rPr>
                        <a:t> Operations of franchisor (reported by franchisee)</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28305">
                <a:tc vMerge="1">
                  <a:txBody>
                    <a:bodyPr/>
                    <a:lstStyle/>
                    <a:p>
                      <a:endParaRPr lang="en-GB"/>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9. Leased Assets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 Manufacturing/construction and operation of leased assets not included in lessee’s scope 1 (reported by lessee)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27707">
                <a:tc vMerge="1">
                  <a:txBody>
                    <a:bodyPr/>
                    <a:lstStyle/>
                    <a:p>
                      <a:endParaRPr lang="en-GB"/>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10. Investments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pPr>
                      <a:r>
                        <a:rPr kumimoji="0" lang="en-US" sz="800" b="0" i="0" u="none" strike="noStrike" cap="none" normalizeH="0" baseline="0" smtClean="0">
                          <a:ln>
                            <a:noFill/>
                          </a:ln>
                          <a:solidFill>
                            <a:srgbClr val="000000"/>
                          </a:solidFill>
                          <a:effectLst/>
                          <a:latin typeface="Arial" charset="0"/>
                          <a:ea typeface="Times New Roman" pitchFamily="18" charset="0"/>
                          <a:cs typeface="Arial" charset="0"/>
                        </a:rPr>
                        <a:t> GHG emissions associated with investments, including fixed asset investments and equity investments not included in scope 1 and 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56401">
                <a:tc rowSpan="5">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Downstream Scope 3</a:t>
                      </a:r>
                      <a:endParaRPr kumimoji="0" lang="en-U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Emissions from Sold Products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11. Franchises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 Manufacturing/construction and operation of franchise not included in franchisor’s scope 1 (reported by franchisor)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56401">
                <a:tc vMerge="1">
                  <a:txBody>
                    <a:bodyPr/>
                    <a:lstStyle/>
                    <a:p>
                      <a:endParaRPr lang="en-GB"/>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12. Leased Assets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 Manufacturing/construction and operation of leased assets not included in lessor’s scope 1 (reported by lessor)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365289">
                <a:tc vMerge="1">
                  <a:txBody>
                    <a:bodyPr/>
                    <a:lstStyle/>
                    <a:p>
                      <a:endParaRPr lang="en-GB"/>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13. Transportation &amp; Distribution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 Transportation and distribution of sold products, including warehousing and retail</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355017">
                <a:tc vMerge="1">
                  <a:txBody>
                    <a:bodyPr/>
                    <a:lstStyle/>
                    <a:p>
                      <a:endParaRPr lang="en-GB"/>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14. Use of Sold Products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pPr>
                      <a:r>
                        <a:rPr kumimoji="0" lang="en-US" sz="800" b="0" i="0" u="none" strike="noStrike" cap="none" normalizeH="0" baseline="0" dirty="0" smtClean="0">
                          <a:ln>
                            <a:noFill/>
                          </a:ln>
                          <a:solidFill>
                            <a:schemeClr val="tx1"/>
                          </a:solidFill>
                          <a:effectLst/>
                          <a:latin typeface="Arial" charset="0"/>
                          <a:ea typeface="Times New Roman" pitchFamily="18" charset="0"/>
                          <a:cs typeface="Arial" charset="0"/>
                        </a:rPr>
                        <a:t> Use of sold products and services</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0676">
                <a:tc vMerge="1">
                  <a:txBody>
                    <a:bodyPr/>
                    <a:lstStyle/>
                    <a:p>
                      <a:endParaRPr lang="en-GB"/>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15. Waste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 Disposal of sold products at the end of their life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36528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Other Scope 3 Emissions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16. Employee Commuting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457200" algn="l"/>
                        </a:tabLst>
                      </a:pPr>
                      <a:r>
                        <a:rPr kumimoji="0" lang="en-US" sz="800" b="0" i="0" u="none" strike="noStrike" cap="none" normalizeH="0" baseline="0" dirty="0" smtClean="0">
                          <a:ln>
                            <a:noFill/>
                          </a:ln>
                          <a:solidFill>
                            <a:schemeClr val="tx1"/>
                          </a:solidFill>
                          <a:effectLst/>
                          <a:latin typeface="Arial" charset="0"/>
                          <a:ea typeface="Times New Roman" pitchFamily="18" charset="0"/>
                          <a:cs typeface="Arial" charset="0"/>
                        </a:rPr>
                        <a:t> Employees commuting to and from work</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457200" y="6356350"/>
            <a:ext cx="2133600" cy="365125"/>
          </a:xfrm>
        </p:spPr>
        <p:txBody>
          <a:bodyPr/>
          <a:lstStyle/>
          <a:p>
            <a:pPr algn="l">
              <a:defRPr/>
            </a:pPr>
            <a:fld id="{16ABD801-C12C-4EE9-A2A6-E6ACC55F26FA}" type="slidenum">
              <a:rPr lang="en-US"/>
              <a:pPr algn="l">
                <a:defRPr/>
              </a:pPr>
              <a:t>18</a:t>
            </a:fld>
            <a:endParaRPr lang="en-US"/>
          </a:p>
        </p:txBody>
      </p:sp>
      <p:sp>
        <p:nvSpPr>
          <p:cNvPr id="286722" name="Rectangle 2"/>
          <p:cNvSpPr>
            <a:spLocks noGrp="1"/>
          </p:cNvSpPr>
          <p:nvPr>
            <p:ph type="body" sz="half" idx="4294967295"/>
          </p:nvPr>
        </p:nvSpPr>
        <p:spPr>
          <a:xfrm>
            <a:off x="-228600" y="1155700"/>
            <a:ext cx="9144000" cy="4937125"/>
          </a:xfrm>
        </p:spPr>
        <p:txBody>
          <a:bodyPr/>
          <a:lstStyle/>
          <a:p>
            <a:pPr marL="914400" lvl="1" indent="-457200">
              <a:spcBef>
                <a:spcPct val="25000"/>
              </a:spcBef>
              <a:spcAft>
                <a:spcPct val="25000"/>
              </a:spcAft>
              <a:buClr>
                <a:srgbClr val="3B74B9"/>
              </a:buClr>
              <a:buFont typeface="Wingdings" pitchFamily="2" charset="2"/>
              <a:buChar char="§"/>
            </a:pPr>
            <a:r>
              <a:rPr lang="en-US" sz="2000" dirty="0" smtClean="0">
                <a:latin typeface="Arial" charset="0"/>
                <a:cs typeface="Arial" charset="0"/>
              </a:rPr>
              <a:t>After mapping the value chain, companies shall account for and report:</a:t>
            </a:r>
          </a:p>
          <a:p>
            <a:pPr marL="1314450" lvl="2" indent="-457200">
              <a:spcBef>
                <a:spcPct val="25000"/>
              </a:spcBef>
              <a:spcAft>
                <a:spcPct val="25000"/>
              </a:spcAft>
              <a:buClr>
                <a:srgbClr val="3B74B9"/>
              </a:buClr>
              <a:buFont typeface="Wingdings" pitchFamily="2" charset="2"/>
              <a:buChar char="§"/>
            </a:pPr>
            <a:r>
              <a:rPr lang="en-US" sz="2000" dirty="0" smtClean="0">
                <a:latin typeface="Arial" charset="0"/>
                <a:cs typeface="Arial" charset="0"/>
              </a:rPr>
              <a:t>The largest scope 3 sources that collectively account for at least 80%*</a:t>
            </a:r>
            <a:r>
              <a:rPr lang="en-US" sz="2000" baseline="30000" dirty="0" smtClean="0">
                <a:latin typeface="Arial" charset="0"/>
                <a:cs typeface="Arial" charset="0"/>
              </a:rPr>
              <a:t> </a:t>
            </a:r>
            <a:r>
              <a:rPr lang="en-US" sz="2000" dirty="0" smtClean="0">
                <a:latin typeface="Arial" charset="0"/>
                <a:cs typeface="Arial" charset="0"/>
              </a:rPr>
              <a:t>of total anticipated scope 3 emissions (excluding use phase);</a:t>
            </a:r>
          </a:p>
          <a:p>
            <a:pPr marL="1314450" lvl="2" indent="-457200">
              <a:spcBef>
                <a:spcPct val="25000"/>
              </a:spcBef>
              <a:spcAft>
                <a:spcPct val="25000"/>
              </a:spcAft>
              <a:buClr>
                <a:srgbClr val="3B74B9"/>
              </a:buClr>
              <a:buFont typeface="Wingdings" pitchFamily="2" charset="2"/>
              <a:buChar char="§"/>
            </a:pPr>
            <a:r>
              <a:rPr lang="en-US" sz="2000" dirty="0" smtClean="0">
                <a:latin typeface="Arial" charset="0"/>
                <a:cs typeface="Arial" charset="0"/>
              </a:rPr>
              <a:t>The use phase emissions of select product types; and </a:t>
            </a:r>
          </a:p>
          <a:p>
            <a:pPr marL="1314450" lvl="2" indent="-457200">
              <a:spcBef>
                <a:spcPct val="25000"/>
              </a:spcBef>
              <a:spcAft>
                <a:spcPct val="25000"/>
              </a:spcAft>
              <a:buClr>
                <a:srgbClr val="3B74B9"/>
              </a:buClr>
              <a:buFont typeface="Wingdings" pitchFamily="2" charset="2"/>
              <a:buChar char="§"/>
            </a:pPr>
            <a:r>
              <a:rPr lang="en-US" sz="2000" dirty="0" smtClean="0">
                <a:latin typeface="Arial" charset="0"/>
                <a:cs typeface="Arial" charset="0"/>
              </a:rPr>
              <a:t>All scope 1 and scope 2 emissions, as required by the GHG Protocol </a:t>
            </a:r>
            <a:r>
              <a:rPr lang="en-US" sz="2000" i="1" dirty="0" smtClean="0">
                <a:latin typeface="Arial" charset="0"/>
                <a:cs typeface="Arial" charset="0"/>
              </a:rPr>
              <a:t>Corporate Standard</a:t>
            </a:r>
            <a:endParaRPr lang="en-US" sz="2000" dirty="0" smtClean="0">
              <a:latin typeface="Arial" charset="0"/>
              <a:cs typeface="Arial" charset="0"/>
            </a:endParaRPr>
          </a:p>
          <a:p>
            <a:pPr marL="1314450" lvl="2" indent="-457200">
              <a:spcBef>
                <a:spcPct val="25000"/>
              </a:spcBef>
              <a:spcAft>
                <a:spcPct val="25000"/>
              </a:spcAft>
              <a:buClr>
                <a:srgbClr val="3B74B9"/>
              </a:buClr>
              <a:buFont typeface="Arial" charset="0"/>
              <a:buNone/>
            </a:pPr>
            <a:endParaRPr lang="en-US" sz="2000" dirty="0" smtClean="0">
              <a:latin typeface="Arial" charset="0"/>
              <a:cs typeface="Arial" charset="0"/>
            </a:endParaRPr>
          </a:p>
          <a:p>
            <a:pPr marL="1314450" lvl="2" indent="-457200">
              <a:spcBef>
                <a:spcPct val="25000"/>
              </a:spcBef>
              <a:spcAft>
                <a:spcPct val="25000"/>
              </a:spcAft>
              <a:buClr>
                <a:srgbClr val="3B74B9"/>
              </a:buClr>
              <a:buFont typeface="Arial" charset="0"/>
              <a:buNone/>
            </a:pPr>
            <a:r>
              <a:rPr lang="en-US" sz="2000" i="1" dirty="0" smtClean="0">
                <a:latin typeface="Arial" charset="0"/>
                <a:cs typeface="Arial" charset="0"/>
              </a:rPr>
              <a:t>* The selection of an 80% threshold is tentative pending road testing </a:t>
            </a:r>
          </a:p>
        </p:txBody>
      </p:sp>
      <p:sp>
        <p:nvSpPr>
          <p:cNvPr id="286723" name="Title 1"/>
          <p:cNvSpPr>
            <a:spLocks/>
          </p:cNvSpPr>
          <p:nvPr/>
        </p:nvSpPr>
        <p:spPr bwMode="auto">
          <a:xfrm>
            <a:off x="0" y="0"/>
            <a:ext cx="9144000" cy="836613"/>
          </a:xfrm>
          <a:prstGeom prst="rect">
            <a:avLst/>
          </a:prstGeom>
          <a:solidFill>
            <a:srgbClr val="8FAFD8"/>
          </a:solidFill>
          <a:ln w="9525">
            <a:noFill/>
            <a:miter lim="800000"/>
            <a:headEnd/>
            <a:tailEnd/>
          </a:ln>
        </p:spPr>
        <p:txBody>
          <a:bodyPr anchor="ctr"/>
          <a:lstStyle/>
          <a:p>
            <a:pPr algn="ctr" eaLnBrk="0" hangingPunct="0"/>
            <a:r>
              <a:rPr lang="en-US" altLang="ja-JP" sz="3200">
                <a:solidFill>
                  <a:schemeClr val="bg1"/>
                </a:solidFill>
                <a:cs typeface="ＭＳ Ｐゴシック"/>
              </a:rPr>
              <a:t>Setting the Boundary: Boundary Requirements</a:t>
            </a:r>
            <a:endParaRPr lang="en-US" sz="3200">
              <a:solidFill>
                <a:schemeClr val="bg1"/>
              </a:solidFill>
            </a:endParaRPr>
          </a:p>
        </p:txBody>
      </p:sp>
      <p:sp>
        <p:nvSpPr>
          <p:cNvPr id="6" name="Slide Number Placeholder 3"/>
          <p:cNvSpPr txBox="1">
            <a:spLocks noGrp="1"/>
          </p:cNvSpPr>
          <p:nvPr/>
        </p:nvSpPr>
        <p:spPr>
          <a:xfrm>
            <a:off x="6553200" y="6353175"/>
            <a:ext cx="2133600" cy="365125"/>
          </a:xfrm>
          <a:prstGeom prst="rect">
            <a:avLst/>
          </a:prstGeom>
          <a:noFill/>
        </p:spPr>
        <p:txBody>
          <a:bodyPr anchor="ctr"/>
          <a:lstStyle/>
          <a:p>
            <a:pPr algn="r">
              <a:defRPr/>
            </a:pPr>
            <a:fld id="{8A9C13EF-4756-4DB6-BE2D-0E27B525380B}" type="slidenum">
              <a:rPr lang="en-US" sz="1200">
                <a:solidFill>
                  <a:srgbClr val="898989"/>
                </a:solidFill>
                <a:latin typeface="+mn-lt"/>
              </a:rPr>
              <a:pPr algn="r">
                <a:defRPr/>
              </a:pPr>
              <a:t>18</a:t>
            </a:fld>
            <a:endParaRPr lang="en-US" sz="1200" dirty="0">
              <a:solidFill>
                <a:srgbClr val="898989"/>
              </a:solidFill>
              <a:latin typeface="+mn-lt"/>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457200" y="6356350"/>
            <a:ext cx="2133600" cy="365125"/>
          </a:xfrm>
        </p:spPr>
        <p:txBody>
          <a:bodyPr/>
          <a:lstStyle/>
          <a:p>
            <a:pPr algn="l">
              <a:defRPr/>
            </a:pPr>
            <a:fld id="{73C67E0E-DC14-44C9-99DD-389D61ABD312}" type="slidenum">
              <a:rPr lang="en-US"/>
              <a:pPr algn="l">
                <a:defRPr/>
              </a:pPr>
              <a:t>19</a:t>
            </a:fld>
            <a:endParaRPr lang="en-US"/>
          </a:p>
        </p:txBody>
      </p:sp>
      <p:sp>
        <p:nvSpPr>
          <p:cNvPr id="284674" name="Rectangle 2"/>
          <p:cNvSpPr>
            <a:spLocks noGrp="1"/>
          </p:cNvSpPr>
          <p:nvPr>
            <p:ph type="body" sz="half" idx="4294967295"/>
          </p:nvPr>
        </p:nvSpPr>
        <p:spPr>
          <a:xfrm>
            <a:off x="-228600" y="762000"/>
            <a:ext cx="9448800" cy="5330825"/>
          </a:xfrm>
        </p:spPr>
        <p:txBody>
          <a:bodyPr/>
          <a:lstStyle/>
          <a:p>
            <a:pPr marL="914400" lvl="1" indent="-457200">
              <a:spcBef>
                <a:spcPct val="25000"/>
              </a:spcBef>
              <a:spcAft>
                <a:spcPct val="25000"/>
              </a:spcAft>
              <a:buClr>
                <a:srgbClr val="3B74B9"/>
              </a:buClr>
              <a:buNone/>
            </a:pPr>
            <a:endParaRPr lang="en-US" sz="2000" dirty="0" smtClean="0">
              <a:latin typeface="Arial" charset="0"/>
              <a:cs typeface="Arial" charset="0"/>
            </a:endParaRPr>
          </a:p>
          <a:p>
            <a:pPr marL="914400" lvl="1" indent="-457200">
              <a:spcBef>
                <a:spcPct val="25000"/>
              </a:spcBef>
              <a:spcAft>
                <a:spcPct val="25000"/>
              </a:spcAft>
              <a:buClr>
                <a:srgbClr val="3B74B9"/>
              </a:buClr>
              <a:buFont typeface="Wingdings" pitchFamily="2" charset="2"/>
              <a:buChar char="§"/>
            </a:pPr>
            <a:r>
              <a:rPr lang="en-US" sz="2000" dirty="0" smtClean="0">
                <a:latin typeface="Arial" charset="0"/>
                <a:cs typeface="Arial" charset="0"/>
              </a:rPr>
              <a:t>To determine which scope 3 activities are most significant in size, companies should follow these steps:</a:t>
            </a:r>
          </a:p>
          <a:p>
            <a:pPr marL="1314450" lvl="2" indent="-457200">
              <a:spcBef>
                <a:spcPct val="25000"/>
              </a:spcBef>
              <a:spcAft>
                <a:spcPct val="25000"/>
              </a:spcAft>
              <a:buClr>
                <a:srgbClr val="3B74B9"/>
              </a:buClr>
              <a:buFont typeface="Calibri" pitchFamily="34" charset="0"/>
              <a:buAutoNum type="arabicPeriod"/>
            </a:pPr>
            <a:r>
              <a:rPr lang="en-US" sz="2000" dirty="0" smtClean="0">
                <a:latin typeface="Arial" charset="0"/>
                <a:cs typeface="Arial" charset="0"/>
              </a:rPr>
              <a:t>Use screening methods to individually estimate the emissions from all scope 3 activities (examples provided in Part 2 of the standard for each category)</a:t>
            </a:r>
          </a:p>
          <a:p>
            <a:pPr marL="1314450" lvl="2" indent="-457200">
              <a:spcBef>
                <a:spcPct val="25000"/>
              </a:spcBef>
              <a:spcAft>
                <a:spcPct val="25000"/>
              </a:spcAft>
              <a:buClr>
                <a:srgbClr val="3B74B9"/>
              </a:buClr>
              <a:buFont typeface="Calibri" pitchFamily="34" charset="0"/>
              <a:buAutoNum type="arabicPeriod"/>
            </a:pPr>
            <a:r>
              <a:rPr lang="en-US" sz="2000" dirty="0" smtClean="0">
                <a:latin typeface="Arial" charset="0"/>
                <a:cs typeface="Arial" charset="0"/>
              </a:rPr>
              <a:t>Express each individual scope 3 activity’s estimated emissions as a fraction of total anticipated scope 3 emissions</a:t>
            </a:r>
          </a:p>
          <a:p>
            <a:pPr marL="1314450" lvl="2" indent="-457200">
              <a:spcBef>
                <a:spcPct val="25000"/>
              </a:spcBef>
              <a:spcAft>
                <a:spcPct val="25000"/>
              </a:spcAft>
              <a:buClr>
                <a:srgbClr val="3B74B9"/>
              </a:buClr>
              <a:buFont typeface="Calibri" pitchFamily="34" charset="0"/>
              <a:buAutoNum type="arabicPeriod"/>
            </a:pPr>
            <a:r>
              <a:rPr lang="en-US" sz="2000" dirty="0" smtClean="0">
                <a:latin typeface="Arial" charset="0"/>
                <a:cs typeface="Arial" charset="0"/>
              </a:rPr>
              <a:t>Rank all scope 3 activities from largest to smallest to determine which activities are most significant</a:t>
            </a:r>
          </a:p>
          <a:p>
            <a:pPr marL="1314450" lvl="2" indent="-457200">
              <a:spcBef>
                <a:spcPct val="25000"/>
              </a:spcBef>
              <a:spcAft>
                <a:spcPct val="25000"/>
              </a:spcAft>
              <a:buClr>
                <a:srgbClr val="3B74B9"/>
              </a:buClr>
              <a:buFont typeface="Calibri" pitchFamily="34" charset="0"/>
              <a:buAutoNum type="arabicPeriod"/>
            </a:pPr>
            <a:endParaRPr lang="en-US" sz="2000" dirty="0" smtClean="0">
              <a:latin typeface="Arial" charset="0"/>
              <a:cs typeface="Arial" charset="0"/>
            </a:endParaRPr>
          </a:p>
        </p:txBody>
      </p:sp>
      <p:sp>
        <p:nvSpPr>
          <p:cNvPr id="284675" name="Title 1"/>
          <p:cNvSpPr>
            <a:spLocks/>
          </p:cNvSpPr>
          <p:nvPr/>
        </p:nvSpPr>
        <p:spPr bwMode="auto">
          <a:xfrm>
            <a:off x="0" y="0"/>
            <a:ext cx="9144000" cy="836613"/>
          </a:xfrm>
          <a:prstGeom prst="rect">
            <a:avLst/>
          </a:prstGeom>
          <a:solidFill>
            <a:srgbClr val="8FAFD8"/>
          </a:solidFill>
          <a:ln w="9525">
            <a:noFill/>
            <a:miter lim="800000"/>
            <a:headEnd/>
            <a:tailEnd/>
          </a:ln>
        </p:spPr>
        <p:txBody>
          <a:bodyPr anchor="ctr"/>
          <a:lstStyle/>
          <a:p>
            <a:pPr algn="ctr" eaLnBrk="0" hangingPunct="0"/>
            <a:r>
              <a:rPr lang="en-US" altLang="ja-JP" sz="3200" dirty="0">
                <a:solidFill>
                  <a:schemeClr val="bg1"/>
                </a:solidFill>
                <a:cs typeface="ＭＳ Ｐゴシック"/>
              </a:rPr>
              <a:t>Setting the </a:t>
            </a:r>
            <a:r>
              <a:rPr lang="en-US" altLang="ja-JP" sz="3200" dirty="0" smtClean="0">
                <a:solidFill>
                  <a:schemeClr val="bg1"/>
                </a:solidFill>
                <a:cs typeface="ＭＳ Ｐゴシック"/>
              </a:rPr>
              <a:t>Boundary </a:t>
            </a:r>
            <a:endParaRPr lang="en-US" sz="3200" dirty="0">
              <a:solidFill>
                <a:schemeClr val="bg1"/>
              </a:solidFill>
            </a:endParaRPr>
          </a:p>
        </p:txBody>
      </p:sp>
      <p:sp>
        <p:nvSpPr>
          <p:cNvPr id="6" name="Slide Number Placeholder 3"/>
          <p:cNvSpPr txBox="1">
            <a:spLocks noGrp="1"/>
          </p:cNvSpPr>
          <p:nvPr/>
        </p:nvSpPr>
        <p:spPr>
          <a:xfrm>
            <a:off x="6553200" y="6353175"/>
            <a:ext cx="2133600" cy="365125"/>
          </a:xfrm>
          <a:prstGeom prst="rect">
            <a:avLst/>
          </a:prstGeom>
          <a:noFill/>
        </p:spPr>
        <p:txBody>
          <a:bodyPr anchor="ctr"/>
          <a:lstStyle/>
          <a:p>
            <a:pPr algn="r">
              <a:defRPr/>
            </a:pPr>
            <a:fld id="{8A9C13EF-4756-4DB6-BE2D-0E27B525380B}" type="slidenum">
              <a:rPr lang="en-US" sz="1200">
                <a:solidFill>
                  <a:srgbClr val="898989"/>
                </a:solidFill>
                <a:latin typeface="+mn-lt"/>
              </a:rPr>
              <a:pPr algn="r">
                <a:defRPr/>
              </a:pPr>
              <a:t>19</a:t>
            </a:fld>
            <a:endParaRPr lang="en-US" sz="1200" dirty="0">
              <a:solidFill>
                <a:srgbClr val="898989"/>
              </a:solidFill>
              <a:latin typeface="+mn-lt"/>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410200"/>
          </a:xfrm>
        </p:spPr>
        <p:txBody>
          <a:bodyPr/>
          <a:lstStyle/>
          <a:p>
            <a:pPr>
              <a:buClr>
                <a:schemeClr val="accent1"/>
              </a:buClr>
              <a:buFont typeface="Wingdings" pitchFamily="2" charset="2"/>
              <a:buChar char="§"/>
            </a:pPr>
            <a:r>
              <a:rPr lang="en-US" sz="2800" dirty="0" smtClean="0">
                <a:latin typeface="Arial" pitchFamily="34" charset="0"/>
                <a:cs typeface="Arial" pitchFamily="34" charset="0"/>
              </a:rPr>
              <a:t>Growing Practice of GHG Management in the Supply Chain</a:t>
            </a:r>
          </a:p>
          <a:p>
            <a:pPr>
              <a:buClr>
                <a:schemeClr val="accent1"/>
              </a:buClr>
              <a:buFont typeface="Wingdings" pitchFamily="2" charset="2"/>
              <a:buChar char="§"/>
            </a:pPr>
            <a:r>
              <a:rPr lang="en-US" sz="2800" dirty="0" smtClean="0">
                <a:latin typeface="Arial" pitchFamily="34" charset="0"/>
                <a:cs typeface="Arial" pitchFamily="34" charset="0"/>
              </a:rPr>
              <a:t>GHG Protocol and Supply Chain Initiative Overview</a:t>
            </a:r>
          </a:p>
          <a:p>
            <a:pPr>
              <a:buClr>
                <a:schemeClr val="accent1"/>
              </a:buClr>
              <a:buFont typeface="Wingdings" pitchFamily="2" charset="2"/>
              <a:buChar char="§"/>
            </a:pPr>
            <a:r>
              <a:rPr lang="en-US" sz="2800" dirty="0" smtClean="0">
                <a:latin typeface="Arial" pitchFamily="34" charset="0"/>
                <a:cs typeface="Arial" pitchFamily="34" charset="0"/>
              </a:rPr>
              <a:t>Scope 3 Standard: Overview and Key Requirements</a:t>
            </a:r>
          </a:p>
          <a:p>
            <a:pPr>
              <a:buClr>
                <a:schemeClr val="accent1"/>
              </a:buClr>
              <a:buFont typeface="Wingdings" pitchFamily="2" charset="2"/>
              <a:buChar char="§"/>
            </a:pPr>
            <a:r>
              <a:rPr lang="en-US" sz="2800" dirty="0" smtClean="0">
                <a:latin typeface="Arial" pitchFamily="34" charset="0"/>
                <a:cs typeface="Arial" pitchFamily="34" charset="0"/>
              </a:rPr>
              <a:t>Product Life Cycle Standard: Overview &amp; Key Requirements</a:t>
            </a:r>
          </a:p>
          <a:p>
            <a:pPr>
              <a:buClr>
                <a:schemeClr val="accent1"/>
              </a:buClr>
              <a:buFont typeface="Wingdings" pitchFamily="2" charset="2"/>
              <a:buChar char="§"/>
            </a:pPr>
            <a:r>
              <a:rPr lang="en-US" sz="2800" dirty="0" smtClean="0">
                <a:latin typeface="Arial" pitchFamily="34" charset="0"/>
                <a:cs typeface="Arial" pitchFamily="34" charset="0"/>
              </a:rPr>
              <a:t>Next Steps</a:t>
            </a:r>
            <a:endParaRPr lang="en-US" dirty="0" smtClean="0">
              <a:latin typeface="Arial" pitchFamily="34" charset="0"/>
              <a:cs typeface="Arial" pitchFamily="34" charset="0"/>
            </a:endParaRPr>
          </a:p>
          <a:p>
            <a:pPr>
              <a:buClr>
                <a:schemeClr val="accent1"/>
              </a:buClr>
              <a:buFont typeface="Wingdings" pitchFamily="2" charset="2"/>
              <a:buChar char="§"/>
            </a:pPr>
            <a:endParaRPr lang="en-US" dirty="0" smtClean="0">
              <a:latin typeface="Arial" pitchFamily="34" charset="0"/>
              <a:cs typeface="Arial" pitchFamily="34" charset="0"/>
            </a:endParaRPr>
          </a:p>
        </p:txBody>
      </p:sp>
      <p:sp>
        <p:nvSpPr>
          <p:cNvPr id="4" name="Title 1"/>
          <p:cNvSpPr txBox="1">
            <a:spLocks/>
          </p:cNvSpPr>
          <p:nvPr/>
        </p:nvSpPr>
        <p:spPr>
          <a:xfrm>
            <a:off x="0" y="0"/>
            <a:ext cx="9144000" cy="1295400"/>
          </a:xfrm>
          <a:prstGeom prst="rect">
            <a:avLst/>
          </a:prstGeom>
          <a:solidFill>
            <a:srgbClr val="8FAFD8"/>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noProof="0" dirty="0" smtClean="0">
                <a:ln>
                  <a:noFill/>
                </a:ln>
                <a:solidFill>
                  <a:schemeClr val="bg1"/>
                </a:solidFill>
                <a:effectLst/>
                <a:uLnTx/>
                <a:uFillTx/>
                <a:latin typeface="Arial" charset="0"/>
                <a:ea typeface="+mj-ea"/>
                <a:cs typeface="+mj-cs"/>
              </a:rPr>
              <a:t>Presentation Outline</a:t>
            </a:r>
            <a:endParaRPr kumimoji="0" lang="en-US" sz="3600" b="0" i="0" u="none" strike="noStrike" kern="1200" cap="none" spc="0" normalizeH="0" baseline="0" noProof="0" dirty="0" smtClean="0">
              <a:ln>
                <a:noFill/>
              </a:ln>
              <a:solidFill>
                <a:schemeClr val="bg1"/>
              </a:solidFill>
              <a:effectLst/>
              <a:uLnTx/>
              <a:uFillTx/>
              <a:latin typeface="Arial" charset="0"/>
              <a:ea typeface="+mj-ea"/>
              <a:cs typeface="+mj-cs"/>
            </a:endParaRPr>
          </a:p>
        </p:txBody>
      </p:sp>
      <p:sp>
        <p:nvSpPr>
          <p:cNvPr id="5" name="Slide Number Placeholder 3"/>
          <p:cNvSpPr txBox="1">
            <a:spLocks noGrp="1"/>
          </p:cNvSpPr>
          <p:nvPr/>
        </p:nvSpPr>
        <p:spPr>
          <a:xfrm>
            <a:off x="6553200" y="6353175"/>
            <a:ext cx="2133600" cy="365125"/>
          </a:xfrm>
          <a:prstGeom prst="rect">
            <a:avLst/>
          </a:prstGeom>
          <a:noFill/>
        </p:spPr>
        <p:txBody>
          <a:bodyPr anchor="ctr"/>
          <a:lstStyle/>
          <a:p>
            <a:pPr algn="r">
              <a:defRPr/>
            </a:pPr>
            <a:fld id="{8F1FD305-5533-4B48-861B-A7E8C97FD2F4}" type="slidenum">
              <a:rPr lang="en-US" sz="1200">
                <a:solidFill>
                  <a:srgbClr val="898989"/>
                </a:solidFill>
                <a:latin typeface="+mn-lt"/>
                <a:ea typeface="+mn-ea"/>
              </a:rPr>
              <a:pPr algn="r">
                <a:defRPr/>
              </a:pPr>
              <a:t>2</a:t>
            </a:fld>
            <a:endParaRPr lang="en-US" sz="1200" dirty="0">
              <a:solidFill>
                <a:srgbClr val="898989"/>
              </a:solidFill>
              <a:latin typeface="+mn-lt"/>
              <a:ea typeface="+mn-e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E7467F0-13B9-4233-8E54-CC3FF60F903D}" type="slidenum">
              <a:rPr lang="en-US" smtClean="0"/>
              <a:pPr>
                <a:defRPr/>
              </a:pPr>
              <a:t>20</a:t>
            </a:fld>
            <a:endParaRPr lang="en-US"/>
          </a:p>
        </p:txBody>
      </p:sp>
      <p:graphicFrame>
        <p:nvGraphicFramePr>
          <p:cNvPr id="6" name="Table 5"/>
          <p:cNvGraphicFramePr>
            <a:graphicFrameLocks noGrp="1"/>
          </p:cNvGraphicFramePr>
          <p:nvPr/>
        </p:nvGraphicFramePr>
        <p:xfrm>
          <a:off x="228600" y="1308100"/>
          <a:ext cx="8458200" cy="4330699"/>
        </p:xfrm>
        <a:graphic>
          <a:graphicData uri="http://schemas.openxmlformats.org/drawingml/2006/table">
            <a:tbl>
              <a:tblPr/>
              <a:tblGrid>
                <a:gridCol w="3708400"/>
                <a:gridCol w="4749800"/>
              </a:tblGrid>
              <a:tr h="903798">
                <a:tc>
                  <a:txBody>
                    <a:bodyPr/>
                    <a:lstStyle/>
                    <a:p>
                      <a:pPr marL="11430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Arial" charset="0"/>
                          <a:cs typeface="Times New Roman" pitchFamily="18" charset="0"/>
                        </a:rPr>
                        <a:t>Product Type</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5098" marR="5509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9525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Arial" charset="0"/>
                          <a:cs typeface="Times New Roman" pitchFamily="18" charset="0"/>
                        </a:rPr>
                        <a:t>Examples</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L="55098" marR="5509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F81BD"/>
                    </a:solidFill>
                  </a:tcPr>
                </a:tc>
              </a:tr>
              <a:tr h="1148577">
                <a:tc>
                  <a:txBody>
                    <a:bodyPr/>
                    <a:lstStyle/>
                    <a:p>
                      <a:pPr marL="342900" marR="0" lvl="0" indent="-342900" algn="l" defTabSz="914400" rtl="0" eaLnBrk="1" fontAlgn="base" latinLnBrk="0" hangingPunct="1">
                        <a:lnSpc>
                          <a:spcPct val="100000"/>
                        </a:lnSpc>
                        <a:spcBef>
                          <a:spcPct val="0"/>
                        </a:spcBef>
                        <a:spcAft>
                          <a:spcPct val="0"/>
                        </a:spcAft>
                        <a:buClr>
                          <a:schemeClr val="accent1"/>
                        </a:buClr>
                        <a:buSzTx/>
                        <a:buFont typeface="Arial" charset="0"/>
                        <a:buChar char="•"/>
                        <a:tabLst>
                          <a:tab pos="228600" algn="l"/>
                        </a:tabLst>
                      </a:pPr>
                      <a:r>
                        <a:rPr kumimoji="0" lang="en-US" sz="2000" b="0" i="0" u="none" strike="noStrike" cap="none" normalizeH="0" baseline="0" dirty="0" smtClean="0">
                          <a:ln>
                            <a:noFill/>
                          </a:ln>
                          <a:solidFill>
                            <a:schemeClr val="tx1"/>
                          </a:solidFill>
                          <a:effectLst/>
                          <a:latin typeface="Arial" charset="0"/>
                          <a:cs typeface="Times New Roman" pitchFamily="18" charset="0"/>
                        </a:rPr>
                        <a:t>Consumes energy (fuels or electricity) in the use phase</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5098" marR="5509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9525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Arial" charset="0"/>
                          <a:cs typeface="Times New Roman" pitchFamily="18" charset="0"/>
                        </a:rPr>
                        <a:t>Automobiles, aircraft, engines, motors, </a:t>
                      </a:r>
                      <a:r>
                        <a:rPr kumimoji="0" lang="en-US" sz="2000" b="0" i="0" u="none" strike="noStrike" kern="1200" cap="none" normalizeH="0" baseline="0" dirty="0" smtClean="0">
                          <a:ln>
                            <a:noFill/>
                          </a:ln>
                          <a:solidFill>
                            <a:schemeClr val="tx1"/>
                          </a:solidFill>
                          <a:effectLst/>
                          <a:latin typeface="Arial" charset="0"/>
                          <a:ea typeface="+mn-ea"/>
                          <a:cs typeface="Times New Roman" pitchFamily="18" charset="0"/>
                        </a:rPr>
                        <a:t>buildings, appliances, electronics, lighting</a:t>
                      </a:r>
                    </a:p>
                  </a:txBody>
                  <a:tcPr marL="55098" marR="5509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r>
              <a:tr h="945222">
                <a:tc>
                  <a:txBody>
                    <a:bodyPr/>
                    <a:lstStyle/>
                    <a:p>
                      <a:pPr marL="342900" marR="0" lvl="0" indent="-342900" algn="l" defTabSz="914400" rtl="0" eaLnBrk="1" fontAlgn="base" latinLnBrk="0" hangingPunct="1">
                        <a:lnSpc>
                          <a:spcPct val="100000"/>
                        </a:lnSpc>
                        <a:spcBef>
                          <a:spcPct val="0"/>
                        </a:spcBef>
                        <a:spcAft>
                          <a:spcPct val="0"/>
                        </a:spcAft>
                        <a:buClr>
                          <a:schemeClr val="accent1"/>
                        </a:buClr>
                        <a:buSzTx/>
                        <a:buFont typeface="Arial" charset="0"/>
                        <a:buChar char="•"/>
                        <a:tabLst>
                          <a:tab pos="228600" algn="l"/>
                        </a:tabLst>
                      </a:pPr>
                      <a:r>
                        <a:rPr kumimoji="0" lang="en-US" sz="2000" b="0" i="0" u="none" strike="noStrike" cap="none" normalizeH="0" baseline="0" dirty="0" smtClean="0">
                          <a:ln>
                            <a:noFill/>
                          </a:ln>
                          <a:solidFill>
                            <a:schemeClr val="tx1"/>
                          </a:solidFill>
                          <a:effectLst/>
                          <a:latin typeface="Arial" charset="0"/>
                          <a:cs typeface="Times New Roman" pitchFamily="18" charset="0"/>
                        </a:rPr>
                        <a:t>Fuels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5098" marR="5509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9525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Times New Roman" pitchFamily="18" charset="0"/>
                        </a:rPr>
                        <a:t>Petroleum products, natural gas, coal, biofuels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5098" marR="5509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102">
                <a:tc>
                  <a:txBody>
                    <a:bodyPr/>
                    <a:lstStyle/>
                    <a:p>
                      <a:pPr marL="342900" marR="0" lvl="0" indent="-342900" algn="l" defTabSz="914400" rtl="0" eaLnBrk="1" fontAlgn="base" latinLnBrk="0" hangingPunct="1">
                        <a:lnSpc>
                          <a:spcPct val="100000"/>
                        </a:lnSpc>
                        <a:spcBef>
                          <a:spcPct val="0"/>
                        </a:spcBef>
                        <a:spcAft>
                          <a:spcPct val="0"/>
                        </a:spcAft>
                        <a:buClr>
                          <a:schemeClr val="accent1"/>
                        </a:buClr>
                        <a:buSzTx/>
                        <a:buFont typeface="Arial" charset="0"/>
                        <a:buChar char="•"/>
                        <a:tabLst>
                          <a:tab pos="228600" algn="l"/>
                        </a:tabLst>
                      </a:pPr>
                      <a:r>
                        <a:rPr kumimoji="0" lang="en-US" sz="2000" b="0" i="0" u="none" strike="noStrike" cap="none" normalizeH="0" baseline="0" smtClean="0">
                          <a:ln>
                            <a:noFill/>
                          </a:ln>
                          <a:solidFill>
                            <a:schemeClr val="tx1"/>
                          </a:solidFill>
                          <a:effectLst/>
                          <a:latin typeface="Arial" charset="0"/>
                          <a:cs typeface="Times New Roman" pitchFamily="18" charset="0"/>
                        </a:rPr>
                        <a:t>Contains GHGs that are emitted during use</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marL="55098" marR="5509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c>
                  <a:txBody>
                    <a:bodyPr/>
                    <a:lstStyle/>
                    <a:p>
                      <a:pPr marL="9525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Times New Roman" pitchFamily="18" charset="0"/>
                        </a:rPr>
                        <a:t>Aerosols, refrigerants, industrial gases, SF</a:t>
                      </a:r>
                      <a:r>
                        <a:rPr kumimoji="0" lang="en-US" sz="2000" b="0" i="0" u="none" strike="noStrike" cap="none" normalizeH="0" baseline="-25000" dirty="0" smtClean="0">
                          <a:ln>
                            <a:noFill/>
                          </a:ln>
                          <a:solidFill>
                            <a:schemeClr val="tx1"/>
                          </a:solidFill>
                          <a:effectLst/>
                          <a:latin typeface="Arial" charset="0"/>
                          <a:cs typeface="Times New Roman" pitchFamily="18" charset="0"/>
                        </a:rPr>
                        <a:t>6</a:t>
                      </a:r>
                      <a:r>
                        <a:rPr kumimoji="0" lang="en-US" sz="2000" b="0" i="0" u="none" strike="noStrike" cap="none" normalizeH="0" baseline="0" dirty="0" smtClean="0">
                          <a:ln>
                            <a:noFill/>
                          </a:ln>
                          <a:solidFill>
                            <a:schemeClr val="tx1"/>
                          </a:solidFill>
                          <a:effectLst/>
                          <a:latin typeface="Arial" charset="0"/>
                          <a:cs typeface="Times New Roman" pitchFamily="18" charset="0"/>
                        </a:rPr>
                        <a:t>, HFCs, PFCs, fire extinguishers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5098" marR="5509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5F1"/>
                    </a:solidFill>
                  </a:tcPr>
                </a:tc>
              </a:tr>
            </a:tbl>
          </a:graphicData>
        </a:graphic>
      </p:graphicFrame>
      <p:sp>
        <p:nvSpPr>
          <p:cNvPr id="287766"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dirty="0">
                <a:solidFill>
                  <a:schemeClr val="bg1"/>
                </a:solidFill>
              </a:rPr>
              <a:t>Use of Sold Products:</a:t>
            </a:r>
          </a:p>
          <a:p>
            <a:pPr algn="ctr" eaLnBrk="0" hangingPunct="0"/>
            <a:r>
              <a:rPr lang="en-US" sz="3600" i="1" dirty="0">
                <a:solidFill>
                  <a:schemeClr val="bg1"/>
                </a:solidFill>
              </a:rPr>
              <a:t>Required</a:t>
            </a:r>
            <a:r>
              <a:rPr lang="en-US" sz="3600" dirty="0">
                <a:solidFill>
                  <a:schemeClr val="bg1"/>
                </a:solidFill>
              </a:rPr>
              <a:t> Product Types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1" name="Slide Number Placeholder 5"/>
          <p:cNvSpPr txBox="1">
            <a:spLocks noGrp="1"/>
          </p:cNvSpPr>
          <p:nvPr/>
        </p:nvSpPr>
        <p:spPr bwMode="auto">
          <a:xfrm>
            <a:off x="6553200" y="6353175"/>
            <a:ext cx="2133600" cy="365125"/>
          </a:xfrm>
          <a:prstGeom prst="rect">
            <a:avLst/>
          </a:prstGeom>
          <a:noFill/>
          <a:ln w="9525">
            <a:noFill/>
            <a:miter lim="800000"/>
            <a:headEnd/>
            <a:tailEnd/>
          </a:ln>
        </p:spPr>
        <p:txBody>
          <a:bodyPr anchor="ctr"/>
          <a:lstStyle/>
          <a:p>
            <a:pPr algn="r"/>
            <a:fld id="{9E91F740-D8EC-4012-8736-E59069DFFFDB}" type="slidenum">
              <a:rPr lang="en-US" sz="1200">
                <a:solidFill>
                  <a:srgbClr val="898989"/>
                </a:solidFill>
              </a:rPr>
              <a:pPr algn="r"/>
              <a:t>21</a:t>
            </a:fld>
            <a:endParaRPr lang="en-US" sz="1200">
              <a:solidFill>
                <a:srgbClr val="898989"/>
              </a:solidFill>
            </a:endParaRPr>
          </a:p>
        </p:txBody>
      </p:sp>
      <p:sp>
        <p:nvSpPr>
          <p:cNvPr id="291842"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dirty="0" smtClean="0">
                <a:solidFill>
                  <a:schemeClr val="bg1"/>
                </a:solidFill>
              </a:rPr>
              <a:t>Guidance: Prioritizing </a:t>
            </a:r>
            <a:r>
              <a:rPr lang="en-US" sz="3600" dirty="0">
                <a:solidFill>
                  <a:schemeClr val="bg1"/>
                </a:solidFill>
              </a:rPr>
              <a:t>Relevant Emissions </a:t>
            </a:r>
            <a:br>
              <a:rPr lang="en-US" sz="3600" dirty="0">
                <a:solidFill>
                  <a:schemeClr val="bg1"/>
                </a:solidFill>
              </a:rPr>
            </a:br>
            <a:r>
              <a:rPr lang="en-US" sz="3600" dirty="0">
                <a:solidFill>
                  <a:schemeClr val="bg1"/>
                </a:solidFill>
              </a:rPr>
              <a:t>Based on Other Criteria</a:t>
            </a:r>
          </a:p>
        </p:txBody>
      </p:sp>
      <p:sp>
        <p:nvSpPr>
          <p:cNvPr id="291843" name="Rectangle 3"/>
          <p:cNvSpPr>
            <a:spLocks noChangeArrowheads="1"/>
          </p:cNvSpPr>
          <p:nvPr/>
        </p:nvSpPr>
        <p:spPr bwMode="auto">
          <a:xfrm>
            <a:off x="468313" y="1268413"/>
            <a:ext cx="8207375" cy="4781550"/>
          </a:xfrm>
          <a:prstGeom prst="rect">
            <a:avLst/>
          </a:prstGeom>
          <a:noFill/>
          <a:ln w="9525">
            <a:noFill/>
            <a:miter lim="800000"/>
            <a:headEnd/>
            <a:tailEnd/>
          </a:ln>
        </p:spPr>
        <p:txBody>
          <a:bodyPr/>
          <a:lstStyle/>
          <a:p>
            <a:pPr marL="577850" indent="-577850" eaLnBrk="0" hangingPunct="0">
              <a:spcBef>
                <a:spcPct val="10000"/>
              </a:spcBef>
              <a:spcAft>
                <a:spcPct val="10000"/>
              </a:spcAft>
              <a:buClr>
                <a:srgbClr val="3B74B9"/>
              </a:buClr>
              <a:buFont typeface="Wingdings" pitchFamily="2" charset="2"/>
              <a:buAutoNum type="arabicPeriod"/>
            </a:pPr>
            <a:endParaRPr lang="en-US" altLang="zh-TW" sz="2400">
              <a:cs typeface="新細明體"/>
            </a:endParaRPr>
          </a:p>
          <a:p>
            <a:pPr marL="577850" indent="-577850" eaLnBrk="0" hangingPunct="0">
              <a:spcBef>
                <a:spcPct val="10000"/>
              </a:spcBef>
              <a:spcAft>
                <a:spcPct val="10000"/>
              </a:spcAft>
              <a:buClr>
                <a:srgbClr val="3B74B9"/>
              </a:buClr>
              <a:buFont typeface="Wingdings" pitchFamily="2" charset="2"/>
              <a:buNone/>
            </a:pPr>
            <a:endParaRPr lang="en-US" altLang="zh-TW" sz="2800">
              <a:cs typeface="新細明體"/>
            </a:endParaRPr>
          </a:p>
        </p:txBody>
      </p:sp>
      <p:sp>
        <p:nvSpPr>
          <p:cNvPr id="291844" name="Rectangle 5"/>
          <p:cNvSpPr>
            <a:spLocks/>
          </p:cNvSpPr>
          <p:nvPr/>
        </p:nvSpPr>
        <p:spPr bwMode="auto">
          <a:xfrm>
            <a:off x="457200" y="1268413"/>
            <a:ext cx="8362950" cy="4525962"/>
          </a:xfrm>
          <a:prstGeom prst="rect">
            <a:avLst/>
          </a:prstGeom>
          <a:noFill/>
          <a:ln w="9525">
            <a:noFill/>
            <a:miter lim="800000"/>
            <a:headEnd/>
            <a:tailEnd/>
          </a:ln>
        </p:spPr>
        <p:txBody>
          <a:bodyPr/>
          <a:lstStyle/>
          <a:p>
            <a:pPr marL="609600" indent="-609600" eaLnBrk="0" hangingPunct="0">
              <a:spcBef>
                <a:spcPct val="20000"/>
              </a:spcBef>
              <a:buClr>
                <a:srgbClr val="3B74B9"/>
              </a:buClr>
              <a:buFont typeface="Arial" charset="0"/>
              <a:buChar char="•"/>
            </a:pPr>
            <a:r>
              <a:rPr lang="en-US" sz="2000" dirty="0"/>
              <a:t>Additional scope 3 activities (below the threshold) should be considered relevant if they meet any of the following criteria:</a:t>
            </a:r>
          </a:p>
          <a:p>
            <a:pPr marL="990600" lvl="1" indent="-533400">
              <a:spcBef>
                <a:spcPct val="10000"/>
              </a:spcBef>
              <a:spcAft>
                <a:spcPct val="10000"/>
              </a:spcAft>
              <a:buClr>
                <a:srgbClr val="3B74B9"/>
              </a:buClr>
            </a:pPr>
            <a:endParaRPr lang="en-US" altLang="zh-TW" dirty="0">
              <a:cs typeface="新細明體"/>
            </a:endParaRPr>
          </a:p>
        </p:txBody>
      </p:sp>
      <p:graphicFrame>
        <p:nvGraphicFramePr>
          <p:cNvPr id="7" name="Table 6"/>
          <p:cNvGraphicFramePr>
            <a:graphicFrameLocks noGrp="1"/>
          </p:cNvGraphicFramePr>
          <p:nvPr/>
        </p:nvGraphicFramePr>
        <p:xfrm>
          <a:off x="533400" y="2132013"/>
          <a:ext cx="8153400" cy="4040626"/>
        </p:xfrm>
        <a:graphic>
          <a:graphicData uri="http://schemas.openxmlformats.org/drawingml/2006/table">
            <a:tbl>
              <a:tblPr firstRow="1" bandRow="1">
                <a:tableStyleId>{5C22544A-7EE6-4342-B048-85BDC9FD1C3A}</a:tableStyleId>
              </a:tblPr>
              <a:tblGrid>
                <a:gridCol w="1518771"/>
                <a:gridCol w="6634629"/>
              </a:tblGrid>
              <a:tr h="321538">
                <a:tc>
                  <a:txBody>
                    <a:bodyPr/>
                    <a:lstStyle/>
                    <a:p>
                      <a:r>
                        <a:rPr lang="en-US" dirty="0" smtClean="0">
                          <a:latin typeface="Arial" pitchFamily="34" charset="0"/>
                          <a:cs typeface="Arial" pitchFamily="34" charset="0"/>
                        </a:rPr>
                        <a:t>Criteria</a:t>
                      </a:r>
                      <a:endParaRPr lang="en-US"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latin typeface="Arial" pitchFamily="34" charset="0"/>
                          <a:cs typeface="Arial" pitchFamily="34" charset="0"/>
                        </a:rPr>
                        <a:t>Description</a:t>
                      </a:r>
                      <a:endParaRPr lang="en-US"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5688">
                <a:tc>
                  <a:txBody>
                    <a:bodyPr/>
                    <a:lstStyle/>
                    <a:p>
                      <a:r>
                        <a:rPr lang="en-US" dirty="0" smtClean="0">
                          <a:latin typeface="Arial" pitchFamily="34" charset="0"/>
                          <a:cs typeface="Arial" pitchFamily="34" charset="0"/>
                        </a:rPr>
                        <a:t>Influence</a:t>
                      </a:r>
                      <a:endParaRPr lang="en-US"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sz="2000" kern="1200" dirty="0" smtClean="0">
                          <a:solidFill>
                            <a:schemeClr val="dk1"/>
                          </a:solidFill>
                          <a:latin typeface="Arial" pitchFamily="34" charset="0"/>
                          <a:ea typeface="+mn-ea"/>
                          <a:cs typeface="Arial" pitchFamily="34" charset="0"/>
                        </a:rPr>
                        <a:t>There are potential emissions reductions that could be undertaken or influenced by the company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1410">
                <a:tc>
                  <a:txBody>
                    <a:bodyPr/>
                    <a:lstStyle/>
                    <a:p>
                      <a:r>
                        <a:rPr lang="en-US" dirty="0" smtClean="0">
                          <a:latin typeface="Arial" pitchFamily="34" charset="0"/>
                          <a:cs typeface="Arial" pitchFamily="34" charset="0"/>
                        </a:rPr>
                        <a:t>Risk</a:t>
                      </a:r>
                      <a:endParaRPr lang="en-US"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sz="2000" kern="1200" dirty="0" smtClean="0">
                          <a:solidFill>
                            <a:schemeClr val="dk1"/>
                          </a:solidFill>
                          <a:latin typeface="Arial" pitchFamily="34" charset="0"/>
                          <a:ea typeface="+mn-ea"/>
                          <a:cs typeface="Arial" pitchFamily="34" charset="0"/>
                        </a:rPr>
                        <a:t>They contribute to the company’s risk exposure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5688">
                <a:tc>
                  <a:txBody>
                    <a:bodyPr/>
                    <a:lstStyle/>
                    <a:p>
                      <a:r>
                        <a:rPr lang="en-US" dirty="0" smtClean="0">
                          <a:latin typeface="Arial" pitchFamily="34" charset="0"/>
                          <a:cs typeface="Arial" pitchFamily="34" charset="0"/>
                        </a:rPr>
                        <a:t>Stakeholders</a:t>
                      </a:r>
                      <a:endParaRPr lang="en-US"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sz="2000" kern="1200" dirty="0" smtClean="0">
                          <a:solidFill>
                            <a:schemeClr val="dk1"/>
                          </a:solidFill>
                          <a:latin typeface="Arial" pitchFamily="34" charset="0"/>
                          <a:ea typeface="+mn-ea"/>
                          <a:cs typeface="Arial" pitchFamily="34" charset="0"/>
                        </a:rPr>
                        <a:t>They are deemed critical by key stakeholders (e.g. customers, suppliers, investors or civil society)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7838">
                <a:tc>
                  <a:txBody>
                    <a:bodyPr/>
                    <a:lstStyle/>
                    <a:p>
                      <a:r>
                        <a:rPr lang="en-US" dirty="0" smtClean="0">
                          <a:latin typeface="Arial" pitchFamily="34" charset="0"/>
                          <a:cs typeface="Arial" pitchFamily="34" charset="0"/>
                        </a:rPr>
                        <a:t>Outsourcing</a:t>
                      </a:r>
                      <a:endParaRPr lang="en-US"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sz="2000" kern="1200" dirty="0" smtClean="0">
                          <a:solidFill>
                            <a:schemeClr val="dk1"/>
                          </a:solidFill>
                          <a:latin typeface="Arial" pitchFamily="34" charset="0"/>
                          <a:ea typeface="+mn-ea"/>
                          <a:cs typeface="Arial" pitchFamily="34" charset="0"/>
                        </a:rPr>
                        <a:t>They are outsourced activities typically insourced by other companies in the reporting company’s sector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7838">
                <a:tc>
                  <a:txBody>
                    <a:bodyPr/>
                    <a:lstStyle/>
                    <a:p>
                      <a:r>
                        <a:rPr lang="en-US" dirty="0" smtClean="0">
                          <a:latin typeface="Arial" pitchFamily="34" charset="0"/>
                          <a:cs typeface="Arial" pitchFamily="34" charset="0"/>
                        </a:rPr>
                        <a:t>Other</a:t>
                      </a:r>
                      <a:endParaRPr lang="en-US"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Arial" pitchFamily="34" charset="0"/>
                          <a:ea typeface="+mn-ea"/>
                          <a:cs typeface="Arial" pitchFamily="34" charset="0"/>
                        </a:rPr>
                        <a:t>They meet additional criteria developed by the company or industry sector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Slide Number Placeholder 7"/>
          <p:cNvSpPr>
            <a:spLocks noGrp="1"/>
          </p:cNvSpPr>
          <p:nvPr>
            <p:ph type="sldNum" sz="quarter" idx="12"/>
          </p:nvPr>
        </p:nvSpPr>
        <p:spPr/>
        <p:txBody>
          <a:bodyPr/>
          <a:lstStyle/>
          <a:p>
            <a:pPr>
              <a:defRPr/>
            </a:pPr>
            <a:fld id="{643FA545-46CD-439B-BD21-46E4424F1004}" type="slidenum">
              <a:rPr lang="en-US" smtClean="0"/>
              <a:pPr>
                <a:defRPr/>
              </a:pPr>
              <a:t>21</a:t>
            </a:fld>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7EAF9BA-FA2C-44B3-A121-3D42DABDB679}" type="slidenum">
              <a:rPr lang="en-US" smtClean="0"/>
              <a:pPr>
                <a:defRPr/>
              </a:pPr>
              <a:t>22</a:t>
            </a:fld>
            <a:endParaRPr lang="en-US"/>
          </a:p>
        </p:txBody>
      </p:sp>
      <p:sp>
        <p:nvSpPr>
          <p:cNvPr id="293890"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a:solidFill>
                  <a:schemeClr val="bg1"/>
                </a:solidFill>
              </a:rPr>
              <a:t>Collecting Data</a:t>
            </a:r>
          </a:p>
        </p:txBody>
      </p:sp>
      <p:sp>
        <p:nvSpPr>
          <p:cNvPr id="293891" name="Rectangle 38"/>
          <p:cNvSpPr>
            <a:spLocks noChangeArrowheads="1"/>
          </p:cNvSpPr>
          <p:nvPr/>
        </p:nvSpPr>
        <p:spPr bwMode="auto">
          <a:xfrm>
            <a:off x="152400" y="1547813"/>
            <a:ext cx="8153400" cy="738187"/>
          </a:xfrm>
          <a:prstGeom prst="rect">
            <a:avLst/>
          </a:prstGeom>
          <a:noFill/>
          <a:ln w="9525">
            <a:noFill/>
            <a:miter lim="800000"/>
            <a:headEnd/>
            <a:tailEnd/>
          </a:ln>
        </p:spPr>
        <p:txBody>
          <a:bodyPr anchor="ctr">
            <a:spAutoFit/>
          </a:bodyPr>
          <a:lstStyle/>
          <a:p>
            <a:r>
              <a:rPr lang="en-US" sz="2400">
                <a:cs typeface="Times New Roman" pitchFamily="18" charset="0"/>
              </a:rPr>
              <a:t>Four-step process for collecting and evaluating data:</a:t>
            </a:r>
            <a:endParaRPr lang="en-US" sz="2000"/>
          </a:p>
          <a:p>
            <a:pPr eaLnBrk="0" hangingPunct="0"/>
            <a:endParaRPr lang="en-US"/>
          </a:p>
        </p:txBody>
      </p:sp>
      <p:grpSp>
        <p:nvGrpSpPr>
          <p:cNvPr id="2" name="Group 1"/>
          <p:cNvGrpSpPr>
            <a:grpSpLocks noChangeAspect="1"/>
          </p:cNvGrpSpPr>
          <p:nvPr/>
        </p:nvGrpSpPr>
        <p:grpSpPr bwMode="auto">
          <a:xfrm>
            <a:off x="228600" y="2590800"/>
            <a:ext cx="8915400" cy="1333500"/>
            <a:chOff x="0" y="0"/>
            <a:chExt cx="7050" cy="1020"/>
          </a:xfrm>
        </p:grpSpPr>
        <p:sp>
          <p:nvSpPr>
            <p:cNvPr id="293893" name="AutoShape 37"/>
            <p:cNvSpPr>
              <a:spLocks noChangeAspect="1" noChangeArrowheads="1" noTextEdit="1"/>
            </p:cNvSpPr>
            <p:nvPr/>
          </p:nvSpPr>
          <p:spPr bwMode="auto">
            <a:xfrm>
              <a:off x="0" y="0"/>
              <a:ext cx="7050" cy="1020"/>
            </a:xfrm>
            <a:prstGeom prst="rect">
              <a:avLst/>
            </a:prstGeom>
            <a:noFill/>
            <a:ln w="9525">
              <a:noFill/>
              <a:miter lim="800000"/>
              <a:headEnd/>
              <a:tailEnd/>
            </a:ln>
          </p:spPr>
          <p:txBody>
            <a:bodyPr/>
            <a:lstStyle/>
            <a:p>
              <a:endParaRPr lang="en-US"/>
            </a:p>
          </p:txBody>
        </p:sp>
        <p:grpSp>
          <p:nvGrpSpPr>
            <p:cNvPr id="3" name="Group 34"/>
            <p:cNvGrpSpPr>
              <a:grpSpLocks/>
            </p:cNvGrpSpPr>
            <p:nvPr/>
          </p:nvGrpSpPr>
          <p:grpSpPr bwMode="auto">
            <a:xfrm>
              <a:off x="17" y="168"/>
              <a:ext cx="1745" cy="771"/>
              <a:chOff x="17" y="168"/>
              <a:chExt cx="1745" cy="771"/>
            </a:xfrm>
          </p:grpSpPr>
          <p:sp>
            <p:nvSpPr>
              <p:cNvPr id="293927" name="Freeform 36"/>
              <p:cNvSpPr>
                <a:spLocks/>
              </p:cNvSpPr>
              <p:nvPr/>
            </p:nvSpPr>
            <p:spPr bwMode="auto">
              <a:xfrm>
                <a:off x="17" y="168"/>
                <a:ext cx="1745" cy="771"/>
              </a:xfrm>
              <a:custGeom>
                <a:avLst/>
                <a:gdLst>
                  <a:gd name="T0" fmla="*/ 1630 w 1745"/>
                  <a:gd name="T1" fmla="*/ 0 h 771"/>
                  <a:gd name="T2" fmla="*/ 0 w 1745"/>
                  <a:gd name="T3" fmla="*/ 0 h 771"/>
                  <a:gd name="T4" fmla="*/ 115 w 1745"/>
                  <a:gd name="T5" fmla="*/ 385 h 771"/>
                  <a:gd name="T6" fmla="*/ 0 w 1745"/>
                  <a:gd name="T7" fmla="*/ 771 h 771"/>
                  <a:gd name="T8" fmla="*/ 1630 w 1745"/>
                  <a:gd name="T9" fmla="*/ 771 h 771"/>
                  <a:gd name="T10" fmla="*/ 1745 w 1745"/>
                  <a:gd name="T11" fmla="*/ 385 h 771"/>
                  <a:gd name="T12" fmla="*/ 1630 w 1745"/>
                  <a:gd name="T13" fmla="*/ 0 h 771"/>
                  <a:gd name="T14" fmla="*/ 0 60000 65536"/>
                  <a:gd name="T15" fmla="*/ 0 60000 65536"/>
                  <a:gd name="T16" fmla="*/ 0 60000 65536"/>
                  <a:gd name="T17" fmla="*/ 0 60000 65536"/>
                  <a:gd name="T18" fmla="*/ 0 60000 65536"/>
                  <a:gd name="T19" fmla="*/ 0 60000 65536"/>
                  <a:gd name="T20" fmla="*/ 0 60000 65536"/>
                  <a:gd name="T21" fmla="*/ 0 w 1745"/>
                  <a:gd name="T22" fmla="*/ 0 h 771"/>
                  <a:gd name="T23" fmla="*/ 1745 w 1745"/>
                  <a:gd name="T24" fmla="*/ 771 h 7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45" h="771">
                    <a:moveTo>
                      <a:pt x="1630" y="0"/>
                    </a:moveTo>
                    <a:lnTo>
                      <a:pt x="0" y="0"/>
                    </a:lnTo>
                    <a:lnTo>
                      <a:pt x="115" y="385"/>
                    </a:lnTo>
                    <a:lnTo>
                      <a:pt x="0" y="771"/>
                    </a:lnTo>
                    <a:lnTo>
                      <a:pt x="1630" y="771"/>
                    </a:lnTo>
                    <a:lnTo>
                      <a:pt x="1745" y="385"/>
                    </a:lnTo>
                    <a:lnTo>
                      <a:pt x="1630" y="0"/>
                    </a:lnTo>
                    <a:close/>
                  </a:path>
                </a:pathLst>
              </a:custGeom>
              <a:solidFill>
                <a:srgbClr val="004785"/>
              </a:solidFill>
              <a:ln w="9525">
                <a:noFill/>
                <a:round/>
                <a:headEnd/>
                <a:tailEnd/>
              </a:ln>
            </p:spPr>
            <p:txBody>
              <a:bodyPr/>
              <a:lstStyle/>
              <a:p>
                <a:endParaRPr lang="en-US" sz="3600"/>
              </a:p>
            </p:txBody>
          </p:sp>
          <p:sp>
            <p:nvSpPr>
              <p:cNvPr id="293928" name="Freeform 35"/>
              <p:cNvSpPr>
                <a:spLocks/>
              </p:cNvSpPr>
              <p:nvPr/>
            </p:nvSpPr>
            <p:spPr bwMode="auto">
              <a:xfrm>
                <a:off x="17" y="168"/>
                <a:ext cx="1745" cy="771"/>
              </a:xfrm>
              <a:custGeom>
                <a:avLst/>
                <a:gdLst>
                  <a:gd name="T0" fmla="*/ 1630 w 1745"/>
                  <a:gd name="T1" fmla="*/ 0 h 771"/>
                  <a:gd name="T2" fmla="*/ 0 w 1745"/>
                  <a:gd name="T3" fmla="*/ 0 h 771"/>
                  <a:gd name="T4" fmla="*/ 115 w 1745"/>
                  <a:gd name="T5" fmla="*/ 385 h 771"/>
                  <a:gd name="T6" fmla="*/ 0 w 1745"/>
                  <a:gd name="T7" fmla="*/ 771 h 771"/>
                  <a:gd name="T8" fmla="*/ 1630 w 1745"/>
                  <a:gd name="T9" fmla="*/ 771 h 771"/>
                  <a:gd name="T10" fmla="*/ 1745 w 1745"/>
                  <a:gd name="T11" fmla="*/ 385 h 771"/>
                  <a:gd name="T12" fmla="*/ 1630 w 1745"/>
                  <a:gd name="T13" fmla="*/ 0 h 771"/>
                  <a:gd name="T14" fmla="*/ 0 60000 65536"/>
                  <a:gd name="T15" fmla="*/ 0 60000 65536"/>
                  <a:gd name="T16" fmla="*/ 0 60000 65536"/>
                  <a:gd name="T17" fmla="*/ 0 60000 65536"/>
                  <a:gd name="T18" fmla="*/ 0 60000 65536"/>
                  <a:gd name="T19" fmla="*/ 0 60000 65536"/>
                  <a:gd name="T20" fmla="*/ 0 60000 65536"/>
                  <a:gd name="T21" fmla="*/ 0 w 1745"/>
                  <a:gd name="T22" fmla="*/ 0 h 771"/>
                  <a:gd name="T23" fmla="*/ 1745 w 1745"/>
                  <a:gd name="T24" fmla="*/ 771 h 7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45" h="771">
                    <a:moveTo>
                      <a:pt x="1630" y="0"/>
                    </a:moveTo>
                    <a:lnTo>
                      <a:pt x="0" y="0"/>
                    </a:lnTo>
                    <a:lnTo>
                      <a:pt x="115" y="385"/>
                    </a:lnTo>
                    <a:lnTo>
                      <a:pt x="0" y="771"/>
                    </a:lnTo>
                    <a:lnTo>
                      <a:pt x="1630" y="771"/>
                    </a:lnTo>
                    <a:lnTo>
                      <a:pt x="1745" y="385"/>
                    </a:lnTo>
                    <a:lnTo>
                      <a:pt x="1630" y="0"/>
                    </a:lnTo>
                    <a:close/>
                  </a:path>
                </a:pathLst>
              </a:custGeom>
              <a:noFill/>
              <a:ln w="15" cap="rnd">
                <a:solidFill>
                  <a:srgbClr val="808080"/>
                </a:solidFill>
                <a:miter lim="800000"/>
                <a:headEnd/>
                <a:tailEnd/>
              </a:ln>
            </p:spPr>
            <p:txBody>
              <a:bodyPr/>
              <a:lstStyle/>
              <a:p>
                <a:endParaRPr lang="en-US" sz="3600"/>
              </a:p>
            </p:txBody>
          </p:sp>
        </p:grpSp>
        <p:sp>
          <p:nvSpPr>
            <p:cNvPr id="293895" name="Rectangle 33"/>
            <p:cNvSpPr>
              <a:spLocks noChangeArrowheads="1"/>
            </p:cNvSpPr>
            <p:nvPr/>
          </p:nvSpPr>
          <p:spPr bwMode="auto">
            <a:xfrm>
              <a:off x="364" y="322"/>
              <a:ext cx="742" cy="377"/>
            </a:xfrm>
            <a:prstGeom prst="rect">
              <a:avLst/>
            </a:prstGeom>
            <a:noFill/>
            <a:ln w="9525">
              <a:noFill/>
              <a:miter lim="800000"/>
              <a:headEnd/>
              <a:tailEnd/>
            </a:ln>
          </p:spPr>
          <p:txBody>
            <a:bodyPr wrap="none" lIns="0" tIns="0" rIns="0" bIns="0">
              <a:spAutoFit/>
            </a:bodyPr>
            <a:lstStyle/>
            <a:p>
              <a:r>
                <a:rPr lang="en-US" sz="1600" b="1">
                  <a:solidFill>
                    <a:srgbClr val="FFFFFF"/>
                  </a:solidFill>
                  <a:cs typeface="Times New Roman" pitchFamily="18" charset="0"/>
                </a:rPr>
                <a:t>Prioritize</a:t>
              </a:r>
              <a:endParaRPr lang="en-US" sz="1400"/>
            </a:p>
            <a:p>
              <a:pPr eaLnBrk="0" hangingPunct="0"/>
              <a:r>
                <a:rPr lang="en-US" sz="1600" b="1">
                  <a:solidFill>
                    <a:srgbClr val="FFFFFF"/>
                  </a:solidFill>
                  <a:cs typeface="Times New Roman" pitchFamily="18" charset="0"/>
                </a:rPr>
                <a:t>activities </a:t>
              </a:r>
              <a:endParaRPr lang="en-US" sz="3600"/>
            </a:p>
          </p:txBody>
        </p:sp>
        <p:grpSp>
          <p:nvGrpSpPr>
            <p:cNvPr id="5" name="Group 30"/>
            <p:cNvGrpSpPr>
              <a:grpSpLocks/>
            </p:cNvGrpSpPr>
            <p:nvPr/>
          </p:nvGrpSpPr>
          <p:grpSpPr bwMode="auto">
            <a:xfrm>
              <a:off x="11" y="6"/>
              <a:ext cx="259" cy="384"/>
              <a:chOff x="11" y="6"/>
              <a:chExt cx="259" cy="384"/>
            </a:xfrm>
          </p:grpSpPr>
          <p:sp>
            <p:nvSpPr>
              <p:cNvPr id="293925" name="Rectangle 32"/>
              <p:cNvSpPr>
                <a:spLocks noChangeArrowheads="1"/>
              </p:cNvSpPr>
              <p:nvPr/>
            </p:nvSpPr>
            <p:spPr bwMode="auto">
              <a:xfrm>
                <a:off x="11" y="6"/>
                <a:ext cx="259" cy="384"/>
              </a:xfrm>
              <a:prstGeom prst="rect">
                <a:avLst/>
              </a:prstGeom>
              <a:solidFill>
                <a:srgbClr val="FFCC00"/>
              </a:solidFill>
              <a:ln w="9525">
                <a:noFill/>
                <a:miter lim="800000"/>
                <a:headEnd/>
                <a:tailEnd/>
              </a:ln>
            </p:spPr>
            <p:txBody>
              <a:bodyPr/>
              <a:lstStyle/>
              <a:p>
                <a:endParaRPr lang="en-US" sz="3600"/>
              </a:p>
            </p:txBody>
          </p:sp>
          <p:sp>
            <p:nvSpPr>
              <p:cNvPr id="293926" name="Rectangle 31"/>
              <p:cNvSpPr>
                <a:spLocks noChangeArrowheads="1"/>
              </p:cNvSpPr>
              <p:nvPr/>
            </p:nvSpPr>
            <p:spPr bwMode="auto">
              <a:xfrm>
                <a:off x="11" y="6"/>
                <a:ext cx="259" cy="384"/>
              </a:xfrm>
              <a:prstGeom prst="rect">
                <a:avLst/>
              </a:prstGeom>
              <a:noFill/>
              <a:ln w="15" cap="rnd">
                <a:solidFill>
                  <a:srgbClr val="808080"/>
                </a:solidFill>
                <a:miter lim="800000"/>
                <a:headEnd/>
                <a:tailEnd/>
              </a:ln>
            </p:spPr>
            <p:txBody>
              <a:bodyPr/>
              <a:lstStyle/>
              <a:p>
                <a:endParaRPr lang="en-US" sz="3600"/>
              </a:p>
            </p:txBody>
          </p:sp>
        </p:grpSp>
        <p:sp>
          <p:nvSpPr>
            <p:cNvPr id="293897" name="Rectangle 29"/>
            <p:cNvSpPr>
              <a:spLocks noChangeArrowheads="1"/>
            </p:cNvSpPr>
            <p:nvPr/>
          </p:nvSpPr>
          <p:spPr bwMode="auto">
            <a:xfrm>
              <a:off x="71" y="87"/>
              <a:ext cx="90" cy="188"/>
            </a:xfrm>
            <a:prstGeom prst="rect">
              <a:avLst/>
            </a:prstGeom>
            <a:noFill/>
            <a:ln w="9525">
              <a:noFill/>
              <a:miter lim="800000"/>
              <a:headEnd/>
              <a:tailEnd/>
            </a:ln>
          </p:spPr>
          <p:txBody>
            <a:bodyPr wrap="none" lIns="0" tIns="0" rIns="0" bIns="0">
              <a:spAutoFit/>
            </a:bodyPr>
            <a:lstStyle/>
            <a:p>
              <a:r>
                <a:rPr lang="en-US" sz="1600" b="1">
                  <a:solidFill>
                    <a:srgbClr val="004785"/>
                  </a:solidFill>
                  <a:cs typeface="Times New Roman" pitchFamily="18" charset="0"/>
                </a:rPr>
                <a:t>1</a:t>
              </a:r>
              <a:endParaRPr lang="en-US" sz="3600"/>
            </a:p>
          </p:txBody>
        </p:sp>
        <p:grpSp>
          <p:nvGrpSpPr>
            <p:cNvPr id="6" name="Group 26"/>
            <p:cNvGrpSpPr>
              <a:grpSpLocks/>
            </p:cNvGrpSpPr>
            <p:nvPr/>
          </p:nvGrpSpPr>
          <p:grpSpPr bwMode="auto">
            <a:xfrm>
              <a:off x="1726" y="168"/>
              <a:ext cx="1746" cy="771"/>
              <a:chOff x="1726" y="168"/>
              <a:chExt cx="1746" cy="771"/>
            </a:xfrm>
          </p:grpSpPr>
          <p:sp>
            <p:nvSpPr>
              <p:cNvPr id="293923" name="Freeform 28"/>
              <p:cNvSpPr>
                <a:spLocks/>
              </p:cNvSpPr>
              <p:nvPr/>
            </p:nvSpPr>
            <p:spPr bwMode="auto">
              <a:xfrm>
                <a:off x="1726" y="168"/>
                <a:ext cx="1746" cy="771"/>
              </a:xfrm>
              <a:custGeom>
                <a:avLst/>
                <a:gdLst>
                  <a:gd name="T0" fmla="*/ 1631 w 1746"/>
                  <a:gd name="T1" fmla="*/ 0 h 771"/>
                  <a:gd name="T2" fmla="*/ 0 w 1746"/>
                  <a:gd name="T3" fmla="*/ 0 h 771"/>
                  <a:gd name="T4" fmla="*/ 116 w 1746"/>
                  <a:gd name="T5" fmla="*/ 385 h 771"/>
                  <a:gd name="T6" fmla="*/ 0 w 1746"/>
                  <a:gd name="T7" fmla="*/ 771 h 771"/>
                  <a:gd name="T8" fmla="*/ 1631 w 1746"/>
                  <a:gd name="T9" fmla="*/ 771 h 771"/>
                  <a:gd name="T10" fmla="*/ 1746 w 1746"/>
                  <a:gd name="T11" fmla="*/ 385 h 771"/>
                  <a:gd name="T12" fmla="*/ 1631 w 1746"/>
                  <a:gd name="T13" fmla="*/ 0 h 771"/>
                  <a:gd name="T14" fmla="*/ 0 60000 65536"/>
                  <a:gd name="T15" fmla="*/ 0 60000 65536"/>
                  <a:gd name="T16" fmla="*/ 0 60000 65536"/>
                  <a:gd name="T17" fmla="*/ 0 60000 65536"/>
                  <a:gd name="T18" fmla="*/ 0 60000 65536"/>
                  <a:gd name="T19" fmla="*/ 0 60000 65536"/>
                  <a:gd name="T20" fmla="*/ 0 60000 65536"/>
                  <a:gd name="T21" fmla="*/ 0 w 1746"/>
                  <a:gd name="T22" fmla="*/ 0 h 771"/>
                  <a:gd name="T23" fmla="*/ 1746 w 1746"/>
                  <a:gd name="T24" fmla="*/ 771 h 7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46" h="771">
                    <a:moveTo>
                      <a:pt x="1631" y="0"/>
                    </a:moveTo>
                    <a:lnTo>
                      <a:pt x="0" y="0"/>
                    </a:lnTo>
                    <a:lnTo>
                      <a:pt x="116" y="385"/>
                    </a:lnTo>
                    <a:lnTo>
                      <a:pt x="0" y="771"/>
                    </a:lnTo>
                    <a:lnTo>
                      <a:pt x="1631" y="771"/>
                    </a:lnTo>
                    <a:lnTo>
                      <a:pt x="1746" y="385"/>
                    </a:lnTo>
                    <a:lnTo>
                      <a:pt x="1631" y="0"/>
                    </a:lnTo>
                    <a:close/>
                  </a:path>
                </a:pathLst>
              </a:custGeom>
              <a:solidFill>
                <a:srgbClr val="004785"/>
              </a:solidFill>
              <a:ln w="9525">
                <a:noFill/>
                <a:round/>
                <a:headEnd/>
                <a:tailEnd/>
              </a:ln>
            </p:spPr>
            <p:txBody>
              <a:bodyPr/>
              <a:lstStyle/>
              <a:p>
                <a:endParaRPr lang="en-US" sz="3600"/>
              </a:p>
            </p:txBody>
          </p:sp>
          <p:sp>
            <p:nvSpPr>
              <p:cNvPr id="293924" name="Freeform 27"/>
              <p:cNvSpPr>
                <a:spLocks/>
              </p:cNvSpPr>
              <p:nvPr/>
            </p:nvSpPr>
            <p:spPr bwMode="auto">
              <a:xfrm>
                <a:off x="1726" y="168"/>
                <a:ext cx="1746" cy="771"/>
              </a:xfrm>
              <a:custGeom>
                <a:avLst/>
                <a:gdLst>
                  <a:gd name="T0" fmla="*/ 1631 w 1746"/>
                  <a:gd name="T1" fmla="*/ 0 h 771"/>
                  <a:gd name="T2" fmla="*/ 0 w 1746"/>
                  <a:gd name="T3" fmla="*/ 0 h 771"/>
                  <a:gd name="T4" fmla="*/ 116 w 1746"/>
                  <a:gd name="T5" fmla="*/ 385 h 771"/>
                  <a:gd name="T6" fmla="*/ 0 w 1746"/>
                  <a:gd name="T7" fmla="*/ 771 h 771"/>
                  <a:gd name="T8" fmla="*/ 1631 w 1746"/>
                  <a:gd name="T9" fmla="*/ 771 h 771"/>
                  <a:gd name="T10" fmla="*/ 1746 w 1746"/>
                  <a:gd name="T11" fmla="*/ 385 h 771"/>
                  <a:gd name="T12" fmla="*/ 1631 w 1746"/>
                  <a:gd name="T13" fmla="*/ 0 h 771"/>
                  <a:gd name="T14" fmla="*/ 0 60000 65536"/>
                  <a:gd name="T15" fmla="*/ 0 60000 65536"/>
                  <a:gd name="T16" fmla="*/ 0 60000 65536"/>
                  <a:gd name="T17" fmla="*/ 0 60000 65536"/>
                  <a:gd name="T18" fmla="*/ 0 60000 65536"/>
                  <a:gd name="T19" fmla="*/ 0 60000 65536"/>
                  <a:gd name="T20" fmla="*/ 0 60000 65536"/>
                  <a:gd name="T21" fmla="*/ 0 w 1746"/>
                  <a:gd name="T22" fmla="*/ 0 h 771"/>
                  <a:gd name="T23" fmla="*/ 1746 w 1746"/>
                  <a:gd name="T24" fmla="*/ 771 h 7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46" h="771">
                    <a:moveTo>
                      <a:pt x="1631" y="0"/>
                    </a:moveTo>
                    <a:lnTo>
                      <a:pt x="0" y="0"/>
                    </a:lnTo>
                    <a:lnTo>
                      <a:pt x="116" y="385"/>
                    </a:lnTo>
                    <a:lnTo>
                      <a:pt x="0" y="771"/>
                    </a:lnTo>
                    <a:lnTo>
                      <a:pt x="1631" y="771"/>
                    </a:lnTo>
                    <a:lnTo>
                      <a:pt x="1746" y="385"/>
                    </a:lnTo>
                    <a:lnTo>
                      <a:pt x="1631" y="0"/>
                    </a:lnTo>
                    <a:close/>
                  </a:path>
                </a:pathLst>
              </a:custGeom>
              <a:noFill/>
              <a:ln w="15" cap="rnd">
                <a:solidFill>
                  <a:srgbClr val="808080"/>
                </a:solidFill>
                <a:miter lim="800000"/>
                <a:headEnd/>
                <a:tailEnd/>
              </a:ln>
            </p:spPr>
            <p:txBody>
              <a:bodyPr/>
              <a:lstStyle/>
              <a:p>
                <a:endParaRPr lang="en-US" sz="3600"/>
              </a:p>
            </p:txBody>
          </p:sp>
        </p:grpSp>
        <p:sp>
          <p:nvSpPr>
            <p:cNvPr id="293899" name="Rectangle 25"/>
            <p:cNvSpPr>
              <a:spLocks noChangeArrowheads="1"/>
            </p:cNvSpPr>
            <p:nvPr/>
          </p:nvSpPr>
          <p:spPr bwMode="auto">
            <a:xfrm>
              <a:off x="2128" y="322"/>
              <a:ext cx="612" cy="188"/>
            </a:xfrm>
            <a:prstGeom prst="rect">
              <a:avLst/>
            </a:prstGeom>
            <a:noFill/>
            <a:ln w="9525">
              <a:noFill/>
              <a:miter lim="800000"/>
              <a:headEnd/>
              <a:tailEnd/>
            </a:ln>
          </p:spPr>
          <p:txBody>
            <a:bodyPr wrap="none" lIns="0" tIns="0" rIns="0" bIns="0">
              <a:spAutoFit/>
            </a:bodyPr>
            <a:lstStyle/>
            <a:p>
              <a:r>
                <a:rPr lang="en-US" sz="1600" b="1">
                  <a:solidFill>
                    <a:srgbClr val="FFFFFF"/>
                  </a:solidFill>
                  <a:cs typeface="Times New Roman" pitchFamily="18" charset="0"/>
                </a:rPr>
                <a:t>Assess </a:t>
              </a:r>
              <a:endParaRPr lang="en-US" sz="3600"/>
            </a:p>
          </p:txBody>
        </p:sp>
        <p:sp>
          <p:nvSpPr>
            <p:cNvPr id="293900" name="Rectangle 24"/>
            <p:cNvSpPr>
              <a:spLocks noChangeArrowheads="1"/>
            </p:cNvSpPr>
            <p:nvPr/>
          </p:nvSpPr>
          <p:spPr bwMode="auto">
            <a:xfrm>
              <a:off x="1955" y="560"/>
              <a:ext cx="1000" cy="188"/>
            </a:xfrm>
            <a:prstGeom prst="rect">
              <a:avLst/>
            </a:prstGeom>
            <a:noFill/>
            <a:ln w="9525">
              <a:noFill/>
              <a:miter lim="800000"/>
              <a:headEnd/>
              <a:tailEnd/>
            </a:ln>
          </p:spPr>
          <p:txBody>
            <a:bodyPr wrap="none" lIns="0" tIns="0" rIns="0" bIns="0">
              <a:spAutoFit/>
            </a:bodyPr>
            <a:lstStyle/>
            <a:p>
              <a:r>
                <a:rPr lang="en-US" sz="1600" b="1" dirty="0">
                  <a:solidFill>
                    <a:srgbClr val="FFFFFF"/>
                  </a:solidFill>
                  <a:cs typeface="Times New Roman" pitchFamily="18" charset="0"/>
                </a:rPr>
                <a:t>data sources</a:t>
              </a:r>
              <a:endParaRPr lang="en-US" sz="3600" dirty="0"/>
            </a:p>
          </p:txBody>
        </p:sp>
        <p:grpSp>
          <p:nvGrpSpPr>
            <p:cNvPr id="7" name="Group 21"/>
            <p:cNvGrpSpPr>
              <a:grpSpLocks/>
            </p:cNvGrpSpPr>
            <p:nvPr/>
          </p:nvGrpSpPr>
          <p:grpSpPr bwMode="auto">
            <a:xfrm>
              <a:off x="1716" y="6"/>
              <a:ext cx="258" cy="384"/>
              <a:chOff x="1716" y="6"/>
              <a:chExt cx="258" cy="384"/>
            </a:xfrm>
          </p:grpSpPr>
          <p:sp>
            <p:nvSpPr>
              <p:cNvPr id="293921" name="Rectangle 23"/>
              <p:cNvSpPr>
                <a:spLocks noChangeArrowheads="1"/>
              </p:cNvSpPr>
              <p:nvPr/>
            </p:nvSpPr>
            <p:spPr bwMode="auto">
              <a:xfrm>
                <a:off x="1716" y="6"/>
                <a:ext cx="258" cy="384"/>
              </a:xfrm>
              <a:prstGeom prst="rect">
                <a:avLst/>
              </a:prstGeom>
              <a:solidFill>
                <a:srgbClr val="FFCC00"/>
              </a:solidFill>
              <a:ln w="9525">
                <a:noFill/>
                <a:miter lim="800000"/>
                <a:headEnd/>
                <a:tailEnd/>
              </a:ln>
            </p:spPr>
            <p:txBody>
              <a:bodyPr/>
              <a:lstStyle/>
              <a:p>
                <a:endParaRPr lang="en-US" sz="3600"/>
              </a:p>
            </p:txBody>
          </p:sp>
          <p:sp>
            <p:nvSpPr>
              <p:cNvPr id="293922" name="Rectangle 22"/>
              <p:cNvSpPr>
                <a:spLocks noChangeArrowheads="1"/>
              </p:cNvSpPr>
              <p:nvPr/>
            </p:nvSpPr>
            <p:spPr bwMode="auto">
              <a:xfrm>
                <a:off x="1716" y="6"/>
                <a:ext cx="258" cy="384"/>
              </a:xfrm>
              <a:prstGeom prst="rect">
                <a:avLst/>
              </a:prstGeom>
              <a:noFill/>
              <a:ln w="15" cap="rnd">
                <a:solidFill>
                  <a:srgbClr val="808080"/>
                </a:solidFill>
                <a:miter lim="800000"/>
                <a:headEnd/>
                <a:tailEnd/>
              </a:ln>
            </p:spPr>
            <p:txBody>
              <a:bodyPr/>
              <a:lstStyle/>
              <a:p>
                <a:endParaRPr lang="en-US" sz="3600"/>
              </a:p>
            </p:txBody>
          </p:sp>
        </p:grpSp>
        <p:sp>
          <p:nvSpPr>
            <p:cNvPr id="293902" name="Rectangle 20"/>
            <p:cNvSpPr>
              <a:spLocks noChangeArrowheads="1"/>
            </p:cNvSpPr>
            <p:nvPr/>
          </p:nvSpPr>
          <p:spPr bwMode="auto">
            <a:xfrm>
              <a:off x="1774" y="87"/>
              <a:ext cx="90" cy="188"/>
            </a:xfrm>
            <a:prstGeom prst="rect">
              <a:avLst/>
            </a:prstGeom>
            <a:noFill/>
            <a:ln w="9525">
              <a:noFill/>
              <a:miter lim="800000"/>
              <a:headEnd/>
              <a:tailEnd/>
            </a:ln>
          </p:spPr>
          <p:txBody>
            <a:bodyPr wrap="none" lIns="0" tIns="0" rIns="0" bIns="0">
              <a:spAutoFit/>
            </a:bodyPr>
            <a:lstStyle/>
            <a:p>
              <a:r>
                <a:rPr lang="en-US" sz="1600" b="1">
                  <a:solidFill>
                    <a:srgbClr val="004785"/>
                  </a:solidFill>
                  <a:cs typeface="Times New Roman" pitchFamily="18" charset="0"/>
                </a:rPr>
                <a:t>2</a:t>
              </a:r>
              <a:endParaRPr lang="en-US" sz="3600"/>
            </a:p>
          </p:txBody>
        </p:sp>
        <p:grpSp>
          <p:nvGrpSpPr>
            <p:cNvPr id="8" name="Group 17"/>
            <p:cNvGrpSpPr>
              <a:grpSpLocks/>
            </p:cNvGrpSpPr>
            <p:nvPr/>
          </p:nvGrpSpPr>
          <p:grpSpPr bwMode="auto">
            <a:xfrm>
              <a:off x="3436" y="168"/>
              <a:ext cx="1746" cy="771"/>
              <a:chOff x="3436" y="168"/>
              <a:chExt cx="1746" cy="771"/>
            </a:xfrm>
          </p:grpSpPr>
          <p:sp>
            <p:nvSpPr>
              <p:cNvPr id="293919" name="Freeform 19"/>
              <p:cNvSpPr>
                <a:spLocks/>
              </p:cNvSpPr>
              <p:nvPr/>
            </p:nvSpPr>
            <p:spPr bwMode="auto">
              <a:xfrm>
                <a:off x="3436" y="168"/>
                <a:ext cx="1746" cy="771"/>
              </a:xfrm>
              <a:custGeom>
                <a:avLst/>
                <a:gdLst>
                  <a:gd name="T0" fmla="*/ 1638 w 1746"/>
                  <a:gd name="T1" fmla="*/ 0 h 771"/>
                  <a:gd name="T2" fmla="*/ 0 w 1746"/>
                  <a:gd name="T3" fmla="*/ 0 h 771"/>
                  <a:gd name="T4" fmla="*/ 108 w 1746"/>
                  <a:gd name="T5" fmla="*/ 385 h 771"/>
                  <a:gd name="T6" fmla="*/ 0 w 1746"/>
                  <a:gd name="T7" fmla="*/ 771 h 771"/>
                  <a:gd name="T8" fmla="*/ 1638 w 1746"/>
                  <a:gd name="T9" fmla="*/ 771 h 771"/>
                  <a:gd name="T10" fmla="*/ 1746 w 1746"/>
                  <a:gd name="T11" fmla="*/ 385 h 771"/>
                  <a:gd name="T12" fmla="*/ 1638 w 1746"/>
                  <a:gd name="T13" fmla="*/ 0 h 771"/>
                  <a:gd name="T14" fmla="*/ 0 60000 65536"/>
                  <a:gd name="T15" fmla="*/ 0 60000 65536"/>
                  <a:gd name="T16" fmla="*/ 0 60000 65536"/>
                  <a:gd name="T17" fmla="*/ 0 60000 65536"/>
                  <a:gd name="T18" fmla="*/ 0 60000 65536"/>
                  <a:gd name="T19" fmla="*/ 0 60000 65536"/>
                  <a:gd name="T20" fmla="*/ 0 60000 65536"/>
                  <a:gd name="T21" fmla="*/ 0 w 1746"/>
                  <a:gd name="T22" fmla="*/ 0 h 771"/>
                  <a:gd name="T23" fmla="*/ 1746 w 1746"/>
                  <a:gd name="T24" fmla="*/ 771 h 7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46" h="771">
                    <a:moveTo>
                      <a:pt x="1638" y="0"/>
                    </a:moveTo>
                    <a:lnTo>
                      <a:pt x="0" y="0"/>
                    </a:lnTo>
                    <a:lnTo>
                      <a:pt x="108" y="385"/>
                    </a:lnTo>
                    <a:lnTo>
                      <a:pt x="0" y="771"/>
                    </a:lnTo>
                    <a:lnTo>
                      <a:pt x="1638" y="771"/>
                    </a:lnTo>
                    <a:lnTo>
                      <a:pt x="1746" y="385"/>
                    </a:lnTo>
                    <a:lnTo>
                      <a:pt x="1638" y="0"/>
                    </a:lnTo>
                    <a:close/>
                  </a:path>
                </a:pathLst>
              </a:custGeom>
              <a:solidFill>
                <a:srgbClr val="004785"/>
              </a:solidFill>
              <a:ln w="9525">
                <a:noFill/>
                <a:round/>
                <a:headEnd/>
                <a:tailEnd/>
              </a:ln>
            </p:spPr>
            <p:txBody>
              <a:bodyPr/>
              <a:lstStyle/>
              <a:p>
                <a:endParaRPr lang="en-US" sz="3600"/>
              </a:p>
            </p:txBody>
          </p:sp>
          <p:sp>
            <p:nvSpPr>
              <p:cNvPr id="293920" name="Freeform 18"/>
              <p:cNvSpPr>
                <a:spLocks/>
              </p:cNvSpPr>
              <p:nvPr/>
            </p:nvSpPr>
            <p:spPr bwMode="auto">
              <a:xfrm>
                <a:off x="3436" y="168"/>
                <a:ext cx="1746" cy="771"/>
              </a:xfrm>
              <a:custGeom>
                <a:avLst/>
                <a:gdLst>
                  <a:gd name="T0" fmla="*/ 1638 w 1746"/>
                  <a:gd name="T1" fmla="*/ 0 h 771"/>
                  <a:gd name="T2" fmla="*/ 0 w 1746"/>
                  <a:gd name="T3" fmla="*/ 0 h 771"/>
                  <a:gd name="T4" fmla="*/ 108 w 1746"/>
                  <a:gd name="T5" fmla="*/ 385 h 771"/>
                  <a:gd name="T6" fmla="*/ 0 w 1746"/>
                  <a:gd name="T7" fmla="*/ 771 h 771"/>
                  <a:gd name="T8" fmla="*/ 1638 w 1746"/>
                  <a:gd name="T9" fmla="*/ 771 h 771"/>
                  <a:gd name="T10" fmla="*/ 1746 w 1746"/>
                  <a:gd name="T11" fmla="*/ 385 h 771"/>
                  <a:gd name="T12" fmla="*/ 1638 w 1746"/>
                  <a:gd name="T13" fmla="*/ 0 h 771"/>
                  <a:gd name="T14" fmla="*/ 0 60000 65536"/>
                  <a:gd name="T15" fmla="*/ 0 60000 65536"/>
                  <a:gd name="T16" fmla="*/ 0 60000 65536"/>
                  <a:gd name="T17" fmla="*/ 0 60000 65536"/>
                  <a:gd name="T18" fmla="*/ 0 60000 65536"/>
                  <a:gd name="T19" fmla="*/ 0 60000 65536"/>
                  <a:gd name="T20" fmla="*/ 0 60000 65536"/>
                  <a:gd name="T21" fmla="*/ 0 w 1746"/>
                  <a:gd name="T22" fmla="*/ 0 h 771"/>
                  <a:gd name="T23" fmla="*/ 1746 w 1746"/>
                  <a:gd name="T24" fmla="*/ 771 h 7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46" h="771">
                    <a:moveTo>
                      <a:pt x="1638" y="0"/>
                    </a:moveTo>
                    <a:lnTo>
                      <a:pt x="0" y="0"/>
                    </a:lnTo>
                    <a:lnTo>
                      <a:pt x="108" y="385"/>
                    </a:lnTo>
                    <a:lnTo>
                      <a:pt x="0" y="771"/>
                    </a:lnTo>
                    <a:lnTo>
                      <a:pt x="1638" y="771"/>
                    </a:lnTo>
                    <a:lnTo>
                      <a:pt x="1746" y="385"/>
                    </a:lnTo>
                    <a:lnTo>
                      <a:pt x="1638" y="0"/>
                    </a:lnTo>
                    <a:close/>
                  </a:path>
                </a:pathLst>
              </a:custGeom>
              <a:noFill/>
              <a:ln w="15" cap="rnd">
                <a:solidFill>
                  <a:srgbClr val="808080"/>
                </a:solidFill>
                <a:miter lim="800000"/>
                <a:headEnd/>
                <a:tailEnd/>
              </a:ln>
            </p:spPr>
            <p:txBody>
              <a:bodyPr/>
              <a:lstStyle/>
              <a:p>
                <a:endParaRPr lang="en-US" sz="3600"/>
              </a:p>
            </p:txBody>
          </p:sp>
        </p:grpSp>
        <p:sp>
          <p:nvSpPr>
            <p:cNvPr id="293904" name="Rectangle 16"/>
            <p:cNvSpPr>
              <a:spLocks noChangeArrowheads="1"/>
            </p:cNvSpPr>
            <p:nvPr/>
          </p:nvSpPr>
          <p:spPr bwMode="auto">
            <a:xfrm>
              <a:off x="3801" y="322"/>
              <a:ext cx="587" cy="188"/>
            </a:xfrm>
            <a:prstGeom prst="rect">
              <a:avLst/>
            </a:prstGeom>
            <a:noFill/>
            <a:ln w="9525">
              <a:noFill/>
              <a:miter lim="800000"/>
              <a:headEnd/>
              <a:tailEnd/>
            </a:ln>
          </p:spPr>
          <p:txBody>
            <a:bodyPr wrap="none" lIns="0" tIns="0" rIns="0" bIns="0">
              <a:spAutoFit/>
            </a:bodyPr>
            <a:lstStyle/>
            <a:p>
              <a:r>
                <a:rPr lang="en-US" sz="1600" b="1">
                  <a:solidFill>
                    <a:srgbClr val="FFFFFF"/>
                  </a:solidFill>
                  <a:cs typeface="Times New Roman" pitchFamily="18" charset="0"/>
                </a:rPr>
                <a:t>Collect </a:t>
              </a:r>
              <a:endParaRPr lang="en-US" sz="3600"/>
            </a:p>
          </p:txBody>
        </p:sp>
        <p:sp>
          <p:nvSpPr>
            <p:cNvPr id="293905" name="Rectangle 15"/>
            <p:cNvSpPr>
              <a:spLocks noChangeArrowheads="1"/>
            </p:cNvSpPr>
            <p:nvPr/>
          </p:nvSpPr>
          <p:spPr bwMode="auto">
            <a:xfrm>
              <a:off x="4079" y="560"/>
              <a:ext cx="676" cy="188"/>
            </a:xfrm>
            <a:prstGeom prst="rect">
              <a:avLst/>
            </a:prstGeom>
            <a:noFill/>
            <a:ln w="9525">
              <a:noFill/>
              <a:miter lim="800000"/>
              <a:headEnd/>
              <a:tailEnd/>
            </a:ln>
          </p:spPr>
          <p:txBody>
            <a:bodyPr lIns="0" tIns="0" rIns="0" bIns="0">
              <a:spAutoFit/>
            </a:bodyPr>
            <a:lstStyle/>
            <a:p>
              <a:r>
                <a:rPr lang="en-US" sz="1600" b="1">
                  <a:solidFill>
                    <a:srgbClr val="FFFFFF"/>
                  </a:solidFill>
                  <a:cs typeface="Times New Roman" pitchFamily="18" charset="0"/>
                </a:rPr>
                <a:t>data</a:t>
              </a:r>
              <a:endParaRPr lang="en-US" sz="3600"/>
            </a:p>
          </p:txBody>
        </p:sp>
        <p:grpSp>
          <p:nvGrpSpPr>
            <p:cNvPr id="9" name="Group 12"/>
            <p:cNvGrpSpPr>
              <a:grpSpLocks/>
            </p:cNvGrpSpPr>
            <p:nvPr/>
          </p:nvGrpSpPr>
          <p:grpSpPr bwMode="auto">
            <a:xfrm>
              <a:off x="3422" y="6"/>
              <a:ext cx="260" cy="384"/>
              <a:chOff x="3422" y="6"/>
              <a:chExt cx="260" cy="384"/>
            </a:xfrm>
          </p:grpSpPr>
          <p:sp>
            <p:nvSpPr>
              <p:cNvPr id="293917" name="Rectangle 14"/>
              <p:cNvSpPr>
                <a:spLocks noChangeArrowheads="1"/>
              </p:cNvSpPr>
              <p:nvPr/>
            </p:nvSpPr>
            <p:spPr bwMode="auto">
              <a:xfrm>
                <a:off x="3422" y="6"/>
                <a:ext cx="260" cy="384"/>
              </a:xfrm>
              <a:prstGeom prst="rect">
                <a:avLst/>
              </a:prstGeom>
              <a:solidFill>
                <a:srgbClr val="FFCC00"/>
              </a:solidFill>
              <a:ln w="9525">
                <a:noFill/>
                <a:miter lim="800000"/>
                <a:headEnd/>
                <a:tailEnd/>
              </a:ln>
            </p:spPr>
            <p:txBody>
              <a:bodyPr/>
              <a:lstStyle/>
              <a:p>
                <a:endParaRPr lang="en-US" sz="3600"/>
              </a:p>
            </p:txBody>
          </p:sp>
          <p:sp>
            <p:nvSpPr>
              <p:cNvPr id="293918" name="Rectangle 13"/>
              <p:cNvSpPr>
                <a:spLocks noChangeArrowheads="1"/>
              </p:cNvSpPr>
              <p:nvPr/>
            </p:nvSpPr>
            <p:spPr bwMode="auto">
              <a:xfrm>
                <a:off x="3422" y="6"/>
                <a:ext cx="260" cy="384"/>
              </a:xfrm>
              <a:prstGeom prst="rect">
                <a:avLst/>
              </a:prstGeom>
              <a:noFill/>
              <a:ln w="15" cap="rnd">
                <a:solidFill>
                  <a:srgbClr val="808080"/>
                </a:solidFill>
                <a:miter lim="800000"/>
                <a:headEnd/>
                <a:tailEnd/>
              </a:ln>
            </p:spPr>
            <p:txBody>
              <a:bodyPr/>
              <a:lstStyle/>
              <a:p>
                <a:endParaRPr lang="en-US" sz="3600"/>
              </a:p>
            </p:txBody>
          </p:sp>
        </p:grpSp>
        <p:sp>
          <p:nvSpPr>
            <p:cNvPr id="293907" name="Rectangle 11"/>
            <p:cNvSpPr>
              <a:spLocks noChangeArrowheads="1"/>
            </p:cNvSpPr>
            <p:nvPr/>
          </p:nvSpPr>
          <p:spPr bwMode="auto">
            <a:xfrm>
              <a:off x="3479" y="87"/>
              <a:ext cx="90" cy="188"/>
            </a:xfrm>
            <a:prstGeom prst="rect">
              <a:avLst/>
            </a:prstGeom>
            <a:noFill/>
            <a:ln w="9525">
              <a:noFill/>
              <a:miter lim="800000"/>
              <a:headEnd/>
              <a:tailEnd/>
            </a:ln>
          </p:spPr>
          <p:txBody>
            <a:bodyPr wrap="none" lIns="0" tIns="0" rIns="0" bIns="0">
              <a:spAutoFit/>
            </a:bodyPr>
            <a:lstStyle/>
            <a:p>
              <a:r>
                <a:rPr lang="en-US" sz="1600" b="1">
                  <a:solidFill>
                    <a:srgbClr val="004785"/>
                  </a:solidFill>
                  <a:cs typeface="Times New Roman" pitchFamily="18" charset="0"/>
                </a:rPr>
                <a:t>3</a:t>
              </a:r>
              <a:endParaRPr lang="en-US" sz="3600"/>
            </a:p>
          </p:txBody>
        </p:sp>
        <p:grpSp>
          <p:nvGrpSpPr>
            <p:cNvPr id="10" name="Group 8"/>
            <p:cNvGrpSpPr>
              <a:grpSpLocks/>
            </p:cNvGrpSpPr>
            <p:nvPr/>
          </p:nvGrpSpPr>
          <p:grpSpPr bwMode="auto">
            <a:xfrm>
              <a:off x="5140" y="168"/>
              <a:ext cx="1746" cy="771"/>
              <a:chOff x="5140" y="168"/>
              <a:chExt cx="1746" cy="771"/>
            </a:xfrm>
          </p:grpSpPr>
          <p:sp>
            <p:nvSpPr>
              <p:cNvPr id="293915" name="Freeform 10"/>
              <p:cNvSpPr>
                <a:spLocks/>
              </p:cNvSpPr>
              <p:nvPr/>
            </p:nvSpPr>
            <p:spPr bwMode="auto">
              <a:xfrm>
                <a:off x="5140" y="168"/>
                <a:ext cx="1746" cy="771"/>
              </a:xfrm>
              <a:custGeom>
                <a:avLst/>
                <a:gdLst>
                  <a:gd name="T0" fmla="*/ 1638 w 1746"/>
                  <a:gd name="T1" fmla="*/ 0 h 771"/>
                  <a:gd name="T2" fmla="*/ 0 w 1746"/>
                  <a:gd name="T3" fmla="*/ 0 h 771"/>
                  <a:gd name="T4" fmla="*/ 108 w 1746"/>
                  <a:gd name="T5" fmla="*/ 386 h 771"/>
                  <a:gd name="T6" fmla="*/ 0 w 1746"/>
                  <a:gd name="T7" fmla="*/ 771 h 771"/>
                  <a:gd name="T8" fmla="*/ 1638 w 1746"/>
                  <a:gd name="T9" fmla="*/ 771 h 771"/>
                  <a:gd name="T10" fmla="*/ 1746 w 1746"/>
                  <a:gd name="T11" fmla="*/ 386 h 771"/>
                  <a:gd name="T12" fmla="*/ 1638 w 1746"/>
                  <a:gd name="T13" fmla="*/ 0 h 771"/>
                  <a:gd name="T14" fmla="*/ 0 60000 65536"/>
                  <a:gd name="T15" fmla="*/ 0 60000 65536"/>
                  <a:gd name="T16" fmla="*/ 0 60000 65536"/>
                  <a:gd name="T17" fmla="*/ 0 60000 65536"/>
                  <a:gd name="T18" fmla="*/ 0 60000 65536"/>
                  <a:gd name="T19" fmla="*/ 0 60000 65536"/>
                  <a:gd name="T20" fmla="*/ 0 60000 65536"/>
                  <a:gd name="T21" fmla="*/ 0 w 1746"/>
                  <a:gd name="T22" fmla="*/ 0 h 771"/>
                  <a:gd name="T23" fmla="*/ 1746 w 1746"/>
                  <a:gd name="T24" fmla="*/ 771 h 7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46" h="771">
                    <a:moveTo>
                      <a:pt x="1638" y="0"/>
                    </a:moveTo>
                    <a:lnTo>
                      <a:pt x="0" y="0"/>
                    </a:lnTo>
                    <a:lnTo>
                      <a:pt x="108" y="386"/>
                    </a:lnTo>
                    <a:lnTo>
                      <a:pt x="0" y="771"/>
                    </a:lnTo>
                    <a:lnTo>
                      <a:pt x="1638" y="771"/>
                    </a:lnTo>
                    <a:lnTo>
                      <a:pt x="1746" y="386"/>
                    </a:lnTo>
                    <a:lnTo>
                      <a:pt x="1638" y="0"/>
                    </a:lnTo>
                    <a:close/>
                  </a:path>
                </a:pathLst>
              </a:custGeom>
              <a:solidFill>
                <a:srgbClr val="004785"/>
              </a:solidFill>
              <a:ln w="9525">
                <a:noFill/>
                <a:round/>
                <a:headEnd/>
                <a:tailEnd/>
              </a:ln>
            </p:spPr>
            <p:txBody>
              <a:bodyPr/>
              <a:lstStyle/>
              <a:p>
                <a:endParaRPr lang="en-US" sz="3600"/>
              </a:p>
            </p:txBody>
          </p:sp>
          <p:sp>
            <p:nvSpPr>
              <p:cNvPr id="293916" name="Freeform 9"/>
              <p:cNvSpPr>
                <a:spLocks/>
              </p:cNvSpPr>
              <p:nvPr/>
            </p:nvSpPr>
            <p:spPr bwMode="auto">
              <a:xfrm>
                <a:off x="5140" y="168"/>
                <a:ext cx="1746" cy="771"/>
              </a:xfrm>
              <a:custGeom>
                <a:avLst/>
                <a:gdLst>
                  <a:gd name="T0" fmla="*/ 1638 w 1746"/>
                  <a:gd name="T1" fmla="*/ 0 h 771"/>
                  <a:gd name="T2" fmla="*/ 0 w 1746"/>
                  <a:gd name="T3" fmla="*/ 0 h 771"/>
                  <a:gd name="T4" fmla="*/ 108 w 1746"/>
                  <a:gd name="T5" fmla="*/ 386 h 771"/>
                  <a:gd name="T6" fmla="*/ 0 w 1746"/>
                  <a:gd name="T7" fmla="*/ 771 h 771"/>
                  <a:gd name="T8" fmla="*/ 1638 w 1746"/>
                  <a:gd name="T9" fmla="*/ 771 h 771"/>
                  <a:gd name="T10" fmla="*/ 1746 w 1746"/>
                  <a:gd name="T11" fmla="*/ 386 h 771"/>
                  <a:gd name="T12" fmla="*/ 1638 w 1746"/>
                  <a:gd name="T13" fmla="*/ 0 h 771"/>
                  <a:gd name="T14" fmla="*/ 0 60000 65536"/>
                  <a:gd name="T15" fmla="*/ 0 60000 65536"/>
                  <a:gd name="T16" fmla="*/ 0 60000 65536"/>
                  <a:gd name="T17" fmla="*/ 0 60000 65536"/>
                  <a:gd name="T18" fmla="*/ 0 60000 65536"/>
                  <a:gd name="T19" fmla="*/ 0 60000 65536"/>
                  <a:gd name="T20" fmla="*/ 0 60000 65536"/>
                  <a:gd name="T21" fmla="*/ 0 w 1746"/>
                  <a:gd name="T22" fmla="*/ 0 h 771"/>
                  <a:gd name="T23" fmla="*/ 1746 w 1746"/>
                  <a:gd name="T24" fmla="*/ 771 h 7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46" h="771">
                    <a:moveTo>
                      <a:pt x="1638" y="0"/>
                    </a:moveTo>
                    <a:lnTo>
                      <a:pt x="0" y="0"/>
                    </a:lnTo>
                    <a:lnTo>
                      <a:pt x="108" y="386"/>
                    </a:lnTo>
                    <a:lnTo>
                      <a:pt x="0" y="771"/>
                    </a:lnTo>
                    <a:lnTo>
                      <a:pt x="1638" y="771"/>
                    </a:lnTo>
                    <a:lnTo>
                      <a:pt x="1746" y="386"/>
                    </a:lnTo>
                    <a:lnTo>
                      <a:pt x="1638" y="0"/>
                    </a:lnTo>
                    <a:close/>
                  </a:path>
                </a:pathLst>
              </a:custGeom>
              <a:noFill/>
              <a:ln w="14" cap="rnd">
                <a:solidFill>
                  <a:srgbClr val="808080"/>
                </a:solidFill>
                <a:miter lim="800000"/>
                <a:headEnd/>
                <a:tailEnd/>
              </a:ln>
            </p:spPr>
            <p:txBody>
              <a:bodyPr/>
              <a:lstStyle/>
              <a:p>
                <a:endParaRPr lang="en-US" sz="3600"/>
              </a:p>
            </p:txBody>
          </p:sp>
        </p:grpSp>
        <p:sp>
          <p:nvSpPr>
            <p:cNvPr id="293909" name="Rectangle 7"/>
            <p:cNvSpPr>
              <a:spLocks noChangeArrowheads="1"/>
            </p:cNvSpPr>
            <p:nvPr/>
          </p:nvSpPr>
          <p:spPr bwMode="auto">
            <a:xfrm>
              <a:off x="5484" y="322"/>
              <a:ext cx="712" cy="188"/>
            </a:xfrm>
            <a:prstGeom prst="rect">
              <a:avLst/>
            </a:prstGeom>
            <a:noFill/>
            <a:ln w="9525">
              <a:noFill/>
              <a:miter lim="800000"/>
              <a:headEnd/>
              <a:tailEnd/>
            </a:ln>
          </p:spPr>
          <p:txBody>
            <a:bodyPr wrap="none" lIns="0" tIns="0" rIns="0" bIns="0">
              <a:spAutoFit/>
            </a:bodyPr>
            <a:lstStyle/>
            <a:p>
              <a:r>
                <a:rPr lang="en-US" sz="1600" b="1">
                  <a:solidFill>
                    <a:srgbClr val="FFFFFF"/>
                  </a:solidFill>
                  <a:cs typeface="Times New Roman" pitchFamily="18" charset="0"/>
                </a:rPr>
                <a:t>Evaluate </a:t>
              </a:r>
              <a:endParaRPr lang="en-US" sz="3600"/>
            </a:p>
          </p:txBody>
        </p:sp>
        <p:sp>
          <p:nvSpPr>
            <p:cNvPr id="293910" name="Rectangle 6"/>
            <p:cNvSpPr>
              <a:spLocks noChangeArrowheads="1"/>
            </p:cNvSpPr>
            <p:nvPr/>
          </p:nvSpPr>
          <p:spPr bwMode="auto">
            <a:xfrm>
              <a:off x="5324" y="560"/>
              <a:ext cx="1083" cy="188"/>
            </a:xfrm>
            <a:prstGeom prst="rect">
              <a:avLst/>
            </a:prstGeom>
            <a:noFill/>
            <a:ln w="9525">
              <a:noFill/>
              <a:miter lim="800000"/>
              <a:headEnd/>
              <a:tailEnd/>
            </a:ln>
          </p:spPr>
          <p:txBody>
            <a:bodyPr wrap="none" lIns="0" tIns="0" rIns="0" bIns="0">
              <a:spAutoFit/>
            </a:bodyPr>
            <a:lstStyle/>
            <a:p>
              <a:r>
                <a:rPr lang="en-US" sz="1600" b="1">
                  <a:solidFill>
                    <a:srgbClr val="FFFFFF"/>
                  </a:solidFill>
                  <a:cs typeface="Times New Roman" pitchFamily="18" charset="0"/>
                </a:rPr>
                <a:t>collected data</a:t>
              </a:r>
              <a:endParaRPr lang="en-US" sz="3600"/>
            </a:p>
          </p:txBody>
        </p:sp>
        <p:grpSp>
          <p:nvGrpSpPr>
            <p:cNvPr id="11" name="Group 3"/>
            <p:cNvGrpSpPr>
              <a:grpSpLocks/>
            </p:cNvGrpSpPr>
            <p:nvPr/>
          </p:nvGrpSpPr>
          <p:grpSpPr bwMode="auto">
            <a:xfrm>
              <a:off x="5140" y="6"/>
              <a:ext cx="261" cy="384"/>
              <a:chOff x="5140" y="6"/>
              <a:chExt cx="261" cy="384"/>
            </a:xfrm>
          </p:grpSpPr>
          <p:sp>
            <p:nvSpPr>
              <p:cNvPr id="293913" name="Rectangle 5"/>
              <p:cNvSpPr>
                <a:spLocks noChangeArrowheads="1"/>
              </p:cNvSpPr>
              <p:nvPr/>
            </p:nvSpPr>
            <p:spPr bwMode="auto">
              <a:xfrm>
                <a:off x="5140" y="6"/>
                <a:ext cx="261" cy="384"/>
              </a:xfrm>
              <a:prstGeom prst="rect">
                <a:avLst/>
              </a:prstGeom>
              <a:solidFill>
                <a:srgbClr val="FFCC00"/>
              </a:solidFill>
              <a:ln w="9525">
                <a:noFill/>
                <a:miter lim="800000"/>
                <a:headEnd/>
                <a:tailEnd/>
              </a:ln>
            </p:spPr>
            <p:txBody>
              <a:bodyPr/>
              <a:lstStyle/>
              <a:p>
                <a:endParaRPr lang="en-US" sz="3600"/>
              </a:p>
            </p:txBody>
          </p:sp>
          <p:sp>
            <p:nvSpPr>
              <p:cNvPr id="293914" name="Rectangle 4"/>
              <p:cNvSpPr>
                <a:spLocks noChangeArrowheads="1"/>
              </p:cNvSpPr>
              <p:nvPr/>
            </p:nvSpPr>
            <p:spPr bwMode="auto">
              <a:xfrm>
                <a:off x="5140" y="6"/>
                <a:ext cx="261" cy="384"/>
              </a:xfrm>
              <a:prstGeom prst="rect">
                <a:avLst/>
              </a:prstGeom>
              <a:noFill/>
              <a:ln w="15" cap="rnd">
                <a:solidFill>
                  <a:srgbClr val="808080"/>
                </a:solidFill>
                <a:miter lim="800000"/>
                <a:headEnd/>
                <a:tailEnd/>
              </a:ln>
            </p:spPr>
            <p:txBody>
              <a:bodyPr/>
              <a:lstStyle/>
              <a:p>
                <a:endParaRPr lang="en-US" sz="3600"/>
              </a:p>
            </p:txBody>
          </p:sp>
        </p:grpSp>
        <p:sp>
          <p:nvSpPr>
            <p:cNvPr id="293912" name="Rectangle 2"/>
            <p:cNvSpPr>
              <a:spLocks noChangeArrowheads="1"/>
            </p:cNvSpPr>
            <p:nvPr/>
          </p:nvSpPr>
          <p:spPr bwMode="auto">
            <a:xfrm>
              <a:off x="5198" y="87"/>
              <a:ext cx="90" cy="188"/>
            </a:xfrm>
            <a:prstGeom prst="rect">
              <a:avLst/>
            </a:prstGeom>
            <a:noFill/>
            <a:ln w="9525">
              <a:noFill/>
              <a:miter lim="800000"/>
              <a:headEnd/>
              <a:tailEnd/>
            </a:ln>
          </p:spPr>
          <p:txBody>
            <a:bodyPr wrap="none" lIns="0" tIns="0" rIns="0" bIns="0">
              <a:spAutoFit/>
            </a:bodyPr>
            <a:lstStyle/>
            <a:p>
              <a:r>
                <a:rPr lang="en-US" sz="1600" b="1">
                  <a:solidFill>
                    <a:srgbClr val="004785"/>
                  </a:solidFill>
                  <a:cs typeface="Times New Roman" pitchFamily="18" charset="0"/>
                </a:rPr>
                <a:t>4</a:t>
              </a:r>
              <a:endParaRPr lang="en-US" sz="3600"/>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F1A37E0-3BF7-41B8-9D89-412D60C2F1CE}" type="slidenum">
              <a:rPr lang="en-US" smtClean="0"/>
              <a:pPr>
                <a:defRPr/>
              </a:pPr>
              <a:t>23</a:t>
            </a:fld>
            <a:endParaRPr lang="en-US"/>
          </a:p>
        </p:txBody>
      </p:sp>
      <p:sp>
        <p:nvSpPr>
          <p:cNvPr id="295938" name="Title 1"/>
          <p:cNvSpPr>
            <a:spLocks/>
          </p:cNvSpPr>
          <p:nvPr/>
        </p:nvSpPr>
        <p:spPr bwMode="auto">
          <a:xfrm>
            <a:off x="0" y="0"/>
            <a:ext cx="9144000" cy="762000"/>
          </a:xfrm>
          <a:prstGeom prst="rect">
            <a:avLst/>
          </a:prstGeom>
          <a:solidFill>
            <a:srgbClr val="8FAFD8"/>
          </a:solidFill>
          <a:ln w="9525">
            <a:noFill/>
            <a:miter lim="800000"/>
            <a:headEnd/>
            <a:tailEnd/>
          </a:ln>
        </p:spPr>
        <p:txBody>
          <a:bodyPr anchor="ctr"/>
          <a:lstStyle/>
          <a:p>
            <a:pPr algn="ctr" eaLnBrk="0" hangingPunct="0"/>
            <a:r>
              <a:rPr lang="en-US" sz="3600">
                <a:solidFill>
                  <a:schemeClr val="bg1"/>
                </a:solidFill>
              </a:rPr>
              <a:t>Collecting Data: Data Types</a:t>
            </a:r>
          </a:p>
        </p:txBody>
      </p:sp>
      <p:graphicFrame>
        <p:nvGraphicFramePr>
          <p:cNvPr id="45" name="Table 44"/>
          <p:cNvGraphicFramePr>
            <a:graphicFrameLocks noGrp="1"/>
          </p:cNvGraphicFramePr>
          <p:nvPr/>
        </p:nvGraphicFramePr>
        <p:xfrm>
          <a:off x="228600" y="1143000"/>
          <a:ext cx="8534400" cy="4515238"/>
        </p:xfrm>
        <a:graphic>
          <a:graphicData uri="http://schemas.openxmlformats.org/drawingml/2006/table">
            <a:tbl>
              <a:tblPr/>
              <a:tblGrid>
                <a:gridCol w="1964403"/>
                <a:gridCol w="3598197"/>
                <a:gridCol w="2971800"/>
              </a:tblGrid>
              <a:tr h="400438">
                <a:tc>
                  <a:txBody>
                    <a:bodyPr/>
                    <a:lstStyle/>
                    <a:p>
                      <a:pPr marL="0" marR="0">
                        <a:spcBef>
                          <a:spcPts val="0"/>
                        </a:spcBef>
                        <a:spcAft>
                          <a:spcPts val="0"/>
                        </a:spcAft>
                      </a:pPr>
                      <a:r>
                        <a:rPr lang="en-US" sz="2400" b="1" dirty="0">
                          <a:solidFill>
                            <a:srgbClr val="FFFFFF"/>
                          </a:solidFill>
                          <a:latin typeface="Arial"/>
                          <a:ea typeface="Times New Roman"/>
                        </a:rPr>
                        <a:t>Data Type</a:t>
                      </a:r>
                      <a:endParaRPr lang="en-US" sz="2400" dirty="0">
                        <a:latin typeface="Times New Roman"/>
                        <a:ea typeface="Times New Roman"/>
                      </a:endParaRPr>
                    </a:p>
                  </a:txBody>
                  <a:tcPr marL="96973" marR="9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2400" b="1" dirty="0">
                          <a:solidFill>
                            <a:srgbClr val="FFFFFF"/>
                          </a:solidFill>
                          <a:latin typeface="Arial"/>
                          <a:ea typeface="Times New Roman"/>
                        </a:rPr>
                        <a:t>Description</a:t>
                      </a:r>
                      <a:endParaRPr lang="en-US" sz="2400" dirty="0">
                        <a:latin typeface="Times New Roman"/>
                        <a:ea typeface="Times New Roman"/>
                      </a:endParaRPr>
                    </a:p>
                  </a:txBody>
                  <a:tcPr marL="96973" marR="9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2400" b="1">
                          <a:solidFill>
                            <a:srgbClr val="FFFFFF"/>
                          </a:solidFill>
                          <a:latin typeface="Arial"/>
                          <a:ea typeface="Times New Roman"/>
                        </a:rPr>
                        <a:t>Examples</a:t>
                      </a:r>
                      <a:endParaRPr lang="en-US" sz="2400">
                        <a:latin typeface="Times New Roman"/>
                        <a:ea typeface="Times New Roman"/>
                      </a:endParaRPr>
                    </a:p>
                  </a:txBody>
                  <a:tcPr marL="96973" marR="969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1895281">
                <a:tc>
                  <a:txBody>
                    <a:bodyPr/>
                    <a:lstStyle/>
                    <a:p>
                      <a:pPr marL="0" marR="0">
                        <a:spcBef>
                          <a:spcPts val="0"/>
                        </a:spcBef>
                        <a:spcAft>
                          <a:spcPts val="0"/>
                        </a:spcAft>
                      </a:pPr>
                      <a:r>
                        <a:rPr lang="en-US" sz="1800" b="1" dirty="0">
                          <a:latin typeface="Arial"/>
                          <a:ea typeface="Times New Roman"/>
                        </a:rPr>
                        <a:t>Primary Data</a:t>
                      </a:r>
                      <a:endParaRPr lang="en-US" sz="2400" dirty="0">
                        <a:latin typeface="Times New Roman"/>
                        <a:ea typeface="Times New Roman"/>
                      </a:endParaRPr>
                    </a:p>
                  </a:txBody>
                  <a:tcPr marL="96973" marR="969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marL="0" marR="0">
                        <a:spcBef>
                          <a:spcPts val="0"/>
                        </a:spcBef>
                        <a:spcAft>
                          <a:spcPts val="0"/>
                        </a:spcAft>
                      </a:pPr>
                      <a:r>
                        <a:rPr lang="en-US" sz="1800" dirty="0">
                          <a:latin typeface="Arial"/>
                          <a:ea typeface="Times New Roman"/>
                        </a:rPr>
                        <a:t>Observed data collected from specific facilities owned or operated by the reporting company or a company in its supply chain</a:t>
                      </a:r>
                      <a:endParaRPr lang="en-US" sz="2400" dirty="0">
                        <a:latin typeface="Times New Roman"/>
                        <a:ea typeface="Times New Roman"/>
                      </a:endParaRPr>
                    </a:p>
                  </a:txBody>
                  <a:tcPr marL="96973" marR="969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marL="0" marR="0">
                        <a:spcBef>
                          <a:spcPts val="0"/>
                        </a:spcBef>
                        <a:spcAft>
                          <a:spcPts val="0"/>
                        </a:spcAft>
                      </a:pPr>
                      <a:r>
                        <a:rPr lang="en-US" sz="1800" dirty="0">
                          <a:latin typeface="Arial"/>
                          <a:ea typeface="Times New Roman"/>
                        </a:rPr>
                        <a:t>The reporting company surveys its suppliers and collects product-level data or scope 1 and 2 emissions data from specific facilities in its supply chain.</a:t>
                      </a:r>
                      <a:endParaRPr lang="en-US" sz="2400" dirty="0">
                        <a:latin typeface="Times New Roman"/>
                        <a:ea typeface="Times New Roman"/>
                      </a:endParaRPr>
                    </a:p>
                  </a:txBody>
                  <a:tcPr marL="96973" marR="969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r>
              <a:tr h="1895281">
                <a:tc>
                  <a:txBody>
                    <a:bodyPr/>
                    <a:lstStyle/>
                    <a:p>
                      <a:pPr marL="0" marR="0">
                        <a:spcBef>
                          <a:spcPts val="0"/>
                        </a:spcBef>
                        <a:spcAft>
                          <a:spcPts val="0"/>
                        </a:spcAft>
                      </a:pPr>
                      <a:r>
                        <a:rPr lang="en-US" sz="1800" b="1" dirty="0">
                          <a:latin typeface="Arial"/>
                          <a:ea typeface="Times New Roman"/>
                        </a:rPr>
                        <a:t>Secondary Data</a:t>
                      </a:r>
                      <a:endParaRPr lang="en-US" sz="2400" dirty="0">
                        <a:latin typeface="Times New Roman"/>
                        <a:ea typeface="Times New Roman"/>
                      </a:endParaRPr>
                    </a:p>
                  </a:txBody>
                  <a:tcPr marL="96973" marR="969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Arial"/>
                          <a:ea typeface="Times New Roman"/>
                        </a:rPr>
                        <a:t>Generic or industry average data from published sources that are representative of a company’s operations, activities, or products</a:t>
                      </a:r>
                      <a:endParaRPr lang="en-US" sz="2400" dirty="0">
                        <a:latin typeface="Times New Roman"/>
                        <a:ea typeface="Times New Roman"/>
                      </a:endParaRPr>
                    </a:p>
                  </a:txBody>
                  <a:tcPr marL="96973" marR="969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Arial"/>
                          <a:ea typeface="Times New Roman"/>
                        </a:rPr>
                        <a:t>Data from life cycle inventory databases, literature studies, environmentally-extended input-output models; default IPCC emission factors; industry associations; etc.</a:t>
                      </a:r>
                      <a:endParaRPr lang="en-US" sz="2400" dirty="0">
                        <a:latin typeface="Times New Roman"/>
                        <a:ea typeface="Times New Roman"/>
                      </a:endParaRPr>
                    </a:p>
                  </a:txBody>
                  <a:tcPr marL="96973" marR="969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5957" name="Rectangle 5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en-US"/>
              <a:t/>
            </a:r>
            <a:br>
              <a:rPr lang="en-US"/>
            </a:b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184CD70-91E3-431D-9B33-188B24B42A36}" type="slidenum">
              <a:rPr lang="en-US" smtClean="0"/>
              <a:pPr>
                <a:defRPr/>
              </a:pPr>
              <a:t>24</a:t>
            </a:fld>
            <a:endParaRPr lang="en-US"/>
          </a:p>
        </p:txBody>
      </p:sp>
      <p:sp>
        <p:nvSpPr>
          <p:cNvPr id="297986" name="Title 1"/>
          <p:cNvSpPr>
            <a:spLocks/>
          </p:cNvSpPr>
          <p:nvPr/>
        </p:nvSpPr>
        <p:spPr bwMode="auto">
          <a:xfrm>
            <a:off x="0" y="0"/>
            <a:ext cx="9144000" cy="762000"/>
          </a:xfrm>
          <a:prstGeom prst="rect">
            <a:avLst/>
          </a:prstGeom>
          <a:solidFill>
            <a:srgbClr val="8FAFD8"/>
          </a:solidFill>
          <a:ln w="9525">
            <a:noFill/>
            <a:miter lim="800000"/>
            <a:headEnd/>
            <a:tailEnd/>
          </a:ln>
        </p:spPr>
        <p:txBody>
          <a:bodyPr anchor="ctr"/>
          <a:lstStyle/>
          <a:p>
            <a:pPr algn="ctr" eaLnBrk="0" hangingPunct="0"/>
            <a:r>
              <a:rPr lang="en-US" sz="3600">
                <a:solidFill>
                  <a:schemeClr val="bg1"/>
                </a:solidFill>
              </a:rPr>
              <a:t>Collecting Data: Methods to Fill Data Gaps</a:t>
            </a:r>
          </a:p>
        </p:txBody>
      </p:sp>
      <p:sp>
        <p:nvSpPr>
          <p:cNvPr id="297987" name="Rectangle 5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en-US"/>
              <a:t/>
            </a:r>
            <a:br>
              <a:rPr lang="en-US"/>
            </a:br>
            <a:endParaRPr lang="en-US"/>
          </a:p>
        </p:txBody>
      </p:sp>
      <p:graphicFrame>
        <p:nvGraphicFramePr>
          <p:cNvPr id="7" name="Table 6"/>
          <p:cNvGraphicFramePr>
            <a:graphicFrameLocks noGrp="1"/>
          </p:cNvGraphicFramePr>
          <p:nvPr/>
        </p:nvGraphicFramePr>
        <p:xfrm>
          <a:off x="225425" y="990600"/>
          <a:ext cx="8690114" cy="4895930"/>
        </p:xfrm>
        <a:graphic>
          <a:graphicData uri="http://schemas.openxmlformats.org/drawingml/2006/table">
            <a:tbl>
              <a:tblPr/>
              <a:tblGrid>
                <a:gridCol w="2000244"/>
                <a:gridCol w="3413131"/>
                <a:gridCol w="3276739"/>
              </a:tblGrid>
              <a:tr h="589042">
                <a:tc>
                  <a:txBody>
                    <a:bodyPr/>
                    <a:lstStyle/>
                    <a:p>
                      <a:pPr marL="0" marR="0">
                        <a:spcBef>
                          <a:spcPts val="0"/>
                        </a:spcBef>
                        <a:spcAft>
                          <a:spcPts val="0"/>
                        </a:spcAft>
                      </a:pPr>
                      <a:r>
                        <a:rPr lang="en-US" sz="1800" b="1" dirty="0">
                          <a:solidFill>
                            <a:srgbClr val="FFFFFF"/>
                          </a:solidFill>
                          <a:latin typeface="Arial"/>
                          <a:ea typeface="Times New Roman"/>
                        </a:rPr>
                        <a:t>Estimation Method</a:t>
                      </a:r>
                      <a:endParaRPr lang="en-US" sz="1800" dirty="0">
                        <a:latin typeface="Times New Roman"/>
                        <a:ea typeface="Times New Roman"/>
                      </a:endParaRPr>
                    </a:p>
                  </a:txBody>
                  <a:tcPr marL="85124" marR="85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1800" b="1">
                          <a:solidFill>
                            <a:srgbClr val="FFFFFF"/>
                          </a:solidFill>
                          <a:latin typeface="Arial"/>
                          <a:ea typeface="Times New Roman"/>
                        </a:rPr>
                        <a:t>Description</a:t>
                      </a:r>
                      <a:endParaRPr lang="en-US" sz="1800">
                        <a:latin typeface="Times New Roman"/>
                        <a:ea typeface="Times New Roman"/>
                      </a:endParaRPr>
                    </a:p>
                  </a:txBody>
                  <a:tcPr marL="85124" marR="85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1800" b="1">
                          <a:solidFill>
                            <a:srgbClr val="FFFFFF"/>
                          </a:solidFill>
                          <a:latin typeface="Arial"/>
                          <a:ea typeface="Times New Roman"/>
                        </a:rPr>
                        <a:t>Examples</a:t>
                      </a:r>
                      <a:endParaRPr lang="en-US" sz="1800">
                        <a:latin typeface="Times New Roman"/>
                        <a:ea typeface="Times New Roman"/>
                      </a:endParaRPr>
                    </a:p>
                  </a:txBody>
                  <a:tcPr marL="85124" marR="85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1773158">
                <a:tc>
                  <a:txBody>
                    <a:bodyPr/>
                    <a:lstStyle/>
                    <a:p>
                      <a:pPr marL="0" marR="0">
                        <a:spcBef>
                          <a:spcPts val="0"/>
                        </a:spcBef>
                        <a:spcAft>
                          <a:spcPts val="0"/>
                        </a:spcAft>
                      </a:pPr>
                      <a:r>
                        <a:rPr lang="en-US" sz="1600" b="1">
                          <a:latin typeface="Arial"/>
                          <a:ea typeface="Times New Roman"/>
                        </a:rPr>
                        <a:t>Extrapolated Data</a:t>
                      </a:r>
                      <a:endParaRPr lang="en-US" sz="1800">
                        <a:latin typeface="Times New Roman"/>
                        <a:ea typeface="Times New Roman"/>
                      </a:endParaRPr>
                    </a:p>
                  </a:txBody>
                  <a:tcPr marL="85124" marR="85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marL="0" marR="0">
                        <a:spcBef>
                          <a:spcPts val="0"/>
                        </a:spcBef>
                        <a:spcAft>
                          <a:spcPts val="0"/>
                        </a:spcAft>
                        <a:buFont typeface="Arial" pitchFamily="34" charset="0"/>
                        <a:buChar char="•"/>
                      </a:pPr>
                      <a:r>
                        <a:rPr lang="en-NZ" sz="1600" dirty="0" smtClean="0">
                          <a:latin typeface="Arial"/>
                          <a:ea typeface="Times New Roman"/>
                        </a:rPr>
                        <a:t> Data </a:t>
                      </a:r>
                      <a:r>
                        <a:rPr lang="en-NZ" sz="1600" dirty="0">
                          <a:latin typeface="Arial"/>
                          <a:ea typeface="Times New Roman"/>
                        </a:rPr>
                        <a:t>related to a similar (but not representative) input, </a:t>
                      </a:r>
                      <a:r>
                        <a:rPr lang="en-NZ" sz="1600" dirty="0" smtClean="0">
                          <a:latin typeface="Arial"/>
                          <a:ea typeface="Times New Roman"/>
                        </a:rPr>
                        <a:t>process or </a:t>
                      </a:r>
                      <a:r>
                        <a:rPr lang="en-NZ" sz="1600" dirty="0">
                          <a:latin typeface="Arial"/>
                          <a:ea typeface="Times New Roman"/>
                        </a:rPr>
                        <a:t>activity to the one in the </a:t>
                      </a:r>
                      <a:r>
                        <a:rPr lang="en-NZ" sz="1600" dirty="0" smtClean="0">
                          <a:latin typeface="Arial"/>
                          <a:ea typeface="Times New Roman"/>
                        </a:rPr>
                        <a:t>inventory</a:t>
                      </a:r>
                    </a:p>
                    <a:p>
                      <a:pPr marL="0" marR="0">
                        <a:spcBef>
                          <a:spcPts val="0"/>
                        </a:spcBef>
                        <a:spcAft>
                          <a:spcPts val="0"/>
                        </a:spcAft>
                        <a:buFont typeface="Arial" pitchFamily="34" charset="0"/>
                        <a:buNone/>
                      </a:pPr>
                      <a:endParaRPr lang="en-NZ" sz="1600" dirty="0" smtClean="0">
                        <a:latin typeface="Arial"/>
                        <a:ea typeface="Times New Roman"/>
                      </a:endParaRPr>
                    </a:p>
                    <a:p>
                      <a:pPr marL="0" marR="0">
                        <a:spcBef>
                          <a:spcPts val="0"/>
                        </a:spcBef>
                        <a:spcAft>
                          <a:spcPts val="0"/>
                        </a:spcAft>
                        <a:buFont typeface="Arial" pitchFamily="34" charset="0"/>
                        <a:buChar char="•"/>
                      </a:pPr>
                      <a:r>
                        <a:rPr lang="en-NZ" sz="1600" dirty="0" smtClean="0">
                          <a:latin typeface="Arial"/>
                          <a:ea typeface="Times New Roman"/>
                        </a:rPr>
                        <a:t> Customized </a:t>
                      </a:r>
                      <a:r>
                        <a:rPr lang="en-NZ" sz="1600" dirty="0">
                          <a:latin typeface="Arial"/>
                          <a:ea typeface="Times New Roman"/>
                        </a:rPr>
                        <a:t>to a new situation to make more </a:t>
                      </a:r>
                      <a:r>
                        <a:rPr lang="en-NZ" sz="1600" dirty="0" smtClean="0">
                          <a:latin typeface="Arial"/>
                          <a:ea typeface="Times New Roman"/>
                        </a:rPr>
                        <a:t>representative</a:t>
                      </a:r>
                    </a:p>
                  </a:txBody>
                  <a:tcPr marL="85124" marR="85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marL="0" marR="0">
                        <a:spcBef>
                          <a:spcPts val="0"/>
                        </a:spcBef>
                        <a:spcAft>
                          <a:spcPts val="0"/>
                        </a:spcAft>
                      </a:pPr>
                      <a:r>
                        <a:rPr lang="en-NZ" sz="1600" dirty="0" smtClean="0">
                          <a:latin typeface="Arial"/>
                          <a:ea typeface="Times New Roman"/>
                        </a:rPr>
                        <a:t>There </a:t>
                      </a:r>
                      <a:r>
                        <a:rPr lang="en-NZ" sz="1600" dirty="0">
                          <a:latin typeface="Arial"/>
                          <a:ea typeface="Times New Roman"/>
                        </a:rPr>
                        <a:t>is secondary data available for electricity in Ukraine but not for electricity in Moldova. The company customizes the data for electricity in Ukraine to make it more representative of electricity in Moldova (e.g., by modifying the electricity generation mix).</a:t>
                      </a:r>
                      <a:endParaRPr lang="en-US" sz="1800" dirty="0">
                        <a:latin typeface="Times New Roman"/>
                        <a:ea typeface="Times New Roman"/>
                      </a:endParaRPr>
                    </a:p>
                  </a:txBody>
                  <a:tcPr marL="85124" marR="85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r>
              <a:tr h="2356168">
                <a:tc>
                  <a:txBody>
                    <a:bodyPr/>
                    <a:lstStyle/>
                    <a:p>
                      <a:pPr marL="0" marR="0">
                        <a:spcBef>
                          <a:spcPts val="0"/>
                        </a:spcBef>
                        <a:spcAft>
                          <a:spcPts val="0"/>
                        </a:spcAft>
                      </a:pPr>
                      <a:r>
                        <a:rPr lang="en-US" sz="1600" b="1">
                          <a:latin typeface="Arial"/>
                          <a:ea typeface="Times New Roman"/>
                        </a:rPr>
                        <a:t>Proxy Data</a:t>
                      </a:r>
                      <a:endParaRPr lang="en-US" sz="1800">
                        <a:latin typeface="Times New Roman"/>
                        <a:ea typeface="Times New Roman"/>
                      </a:endParaRPr>
                    </a:p>
                  </a:txBody>
                  <a:tcPr marL="85124" marR="85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buFont typeface="Arial" pitchFamily="34" charset="0"/>
                        <a:buChar char="•"/>
                      </a:pPr>
                      <a:r>
                        <a:rPr lang="en-US" sz="1600" dirty="0" smtClean="0">
                          <a:latin typeface="Arial"/>
                          <a:ea typeface="Times New Roman"/>
                        </a:rPr>
                        <a:t> Data </a:t>
                      </a:r>
                      <a:r>
                        <a:rPr lang="en-US" sz="1600" dirty="0">
                          <a:latin typeface="Arial"/>
                          <a:ea typeface="Times New Roman"/>
                        </a:rPr>
                        <a:t>related to a similar (but not representative) input, process, or activity to the one in the </a:t>
                      </a:r>
                      <a:r>
                        <a:rPr lang="en-US" sz="1600" dirty="0" smtClean="0">
                          <a:latin typeface="Arial"/>
                          <a:ea typeface="Times New Roman"/>
                        </a:rPr>
                        <a:t>inventory</a:t>
                      </a:r>
                    </a:p>
                    <a:p>
                      <a:pPr marL="0" marR="0">
                        <a:spcBef>
                          <a:spcPts val="0"/>
                        </a:spcBef>
                        <a:spcAft>
                          <a:spcPts val="0"/>
                        </a:spcAft>
                        <a:buFont typeface="Arial" pitchFamily="34" charset="0"/>
                        <a:buNone/>
                      </a:pPr>
                      <a:endParaRPr lang="en-US" sz="1600" dirty="0" smtClean="0">
                        <a:latin typeface="Arial"/>
                        <a:ea typeface="Times New Roman"/>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NZ" sz="1600" dirty="0" smtClean="0">
                          <a:latin typeface="Arial"/>
                          <a:ea typeface="Times New Roman"/>
                        </a:rPr>
                        <a:t> Not customized to a new situation to make more representative </a:t>
                      </a:r>
                    </a:p>
                    <a:p>
                      <a:pPr marL="0" marR="0">
                        <a:spcBef>
                          <a:spcPts val="0"/>
                        </a:spcBef>
                        <a:spcAft>
                          <a:spcPts val="0"/>
                        </a:spcAft>
                        <a:buFont typeface="Arial" pitchFamily="34" charset="0"/>
                        <a:buNone/>
                      </a:pPr>
                      <a:endParaRPr lang="en-US" sz="1600" dirty="0" smtClean="0">
                        <a:latin typeface="Arial"/>
                        <a:ea typeface="Times New Roman"/>
                      </a:endParaRPr>
                    </a:p>
                  </a:txBody>
                  <a:tcPr marL="85124" marR="85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NZ" sz="1600" dirty="0" smtClean="0">
                          <a:latin typeface="Arial"/>
                          <a:ea typeface="Times New Roman"/>
                        </a:rPr>
                        <a:t>There </a:t>
                      </a:r>
                      <a:r>
                        <a:rPr lang="en-NZ" sz="1600" dirty="0">
                          <a:latin typeface="Arial"/>
                          <a:ea typeface="Times New Roman"/>
                        </a:rPr>
                        <a:t>is secondary data available for electricity in Ukraine but not for electricity in Moldova. The company uses the data for electricity from Ukraine without modification as a proxy for electricity in Moldova. </a:t>
                      </a:r>
                      <a:endParaRPr lang="en-US" sz="1800" dirty="0">
                        <a:latin typeface="Times New Roman"/>
                        <a:ea typeface="Times New Roman"/>
                      </a:endParaRPr>
                    </a:p>
                  </a:txBody>
                  <a:tcPr marL="85124" marR="85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56B4E1C-57A3-450E-B216-E5623C3FCDAC}" type="slidenum">
              <a:rPr lang="en-US" smtClean="0"/>
              <a:pPr>
                <a:defRPr/>
              </a:pPr>
              <a:t>25</a:t>
            </a:fld>
            <a:endParaRPr lang="en-US"/>
          </a:p>
        </p:txBody>
      </p:sp>
      <p:sp>
        <p:nvSpPr>
          <p:cNvPr id="300034"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a:solidFill>
                  <a:schemeClr val="bg1"/>
                </a:solidFill>
              </a:rPr>
              <a:t>Collecting Data</a:t>
            </a:r>
          </a:p>
        </p:txBody>
      </p:sp>
      <p:sp>
        <p:nvSpPr>
          <p:cNvPr id="300035" name="Content Placeholder 2"/>
          <p:cNvSpPr>
            <a:spLocks noGrp="1"/>
          </p:cNvSpPr>
          <p:nvPr>
            <p:ph idx="1"/>
          </p:nvPr>
        </p:nvSpPr>
        <p:spPr>
          <a:xfrm>
            <a:off x="457200" y="1371600"/>
            <a:ext cx="8229600" cy="4876800"/>
          </a:xfrm>
        </p:spPr>
        <p:txBody>
          <a:bodyPr/>
          <a:lstStyle/>
          <a:p>
            <a:pPr>
              <a:buClr>
                <a:schemeClr val="accent1"/>
              </a:buClr>
            </a:pPr>
            <a:r>
              <a:rPr lang="en-US" sz="2800" smtClean="0">
                <a:latin typeface="Arial" charset="0"/>
                <a:cs typeface="Arial" charset="0"/>
              </a:rPr>
              <a:t>As a general rule, companies should apply the following hierarchy in collecting data:</a:t>
            </a:r>
          </a:p>
          <a:p>
            <a:pPr>
              <a:buClr>
                <a:schemeClr val="accent1"/>
              </a:buClr>
            </a:pPr>
            <a:endParaRPr lang="en-US" sz="2800" smtClean="0">
              <a:latin typeface="Arial" charset="0"/>
              <a:cs typeface="Arial" charset="0"/>
            </a:endParaRPr>
          </a:p>
          <a:p>
            <a:pPr marL="1314450" lvl="2" indent="-457200">
              <a:buClr>
                <a:schemeClr val="accent1"/>
              </a:buClr>
              <a:buFont typeface="Calibri" pitchFamily="34" charset="0"/>
              <a:buAutoNum type="arabicPeriod"/>
            </a:pPr>
            <a:r>
              <a:rPr lang="en-US" sz="2800" smtClean="0">
                <a:latin typeface="Arial" charset="0"/>
                <a:cs typeface="Arial" charset="0"/>
              </a:rPr>
              <a:t>Primary data</a:t>
            </a:r>
          </a:p>
          <a:p>
            <a:pPr marL="1314450" lvl="2" indent="-457200">
              <a:buClr>
                <a:schemeClr val="accent1"/>
              </a:buClr>
              <a:buFont typeface="Calibri" pitchFamily="34" charset="0"/>
              <a:buAutoNum type="arabicPeriod"/>
            </a:pPr>
            <a:r>
              <a:rPr lang="en-US" sz="2800" smtClean="0">
                <a:latin typeface="Arial" charset="0"/>
                <a:cs typeface="Arial" charset="0"/>
              </a:rPr>
              <a:t>Secondary data</a:t>
            </a:r>
          </a:p>
          <a:p>
            <a:pPr marL="1314450" lvl="2" indent="-457200">
              <a:buClr>
                <a:schemeClr val="accent1"/>
              </a:buClr>
              <a:buFont typeface="Calibri" pitchFamily="34" charset="0"/>
              <a:buAutoNum type="arabicPeriod"/>
            </a:pPr>
            <a:r>
              <a:rPr lang="en-US" sz="2800" smtClean="0">
                <a:latin typeface="Arial" charset="0"/>
                <a:cs typeface="Arial" charset="0"/>
              </a:rPr>
              <a:t>Extrapolated data</a:t>
            </a:r>
          </a:p>
          <a:p>
            <a:pPr marL="1314450" lvl="2" indent="-457200">
              <a:buClr>
                <a:schemeClr val="accent1"/>
              </a:buClr>
              <a:buFont typeface="Calibri" pitchFamily="34" charset="0"/>
              <a:buAutoNum type="arabicPeriod"/>
            </a:pPr>
            <a:r>
              <a:rPr lang="en-US" sz="2800" smtClean="0">
                <a:latin typeface="Arial" charset="0"/>
                <a:cs typeface="Arial" charset="0"/>
              </a:rPr>
              <a:t>Proxy data</a:t>
            </a:r>
          </a:p>
          <a:p>
            <a:pPr>
              <a:buFont typeface="Arial" charset="0"/>
              <a:buNone/>
            </a:pPr>
            <a:endParaRPr lang="en-US" sz="2400" smtClean="0">
              <a:latin typeface="Arial" charset="0"/>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29" name="Content Placeholder 2"/>
          <p:cNvSpPr>
            <a:spLocks noGrp="1"/>
          </p:cNvSpPr>
          <p:nvPr>
            <p:ph idx="1"/>
          </p:nvPr>
        </p:nvSpPr>
        <p:spPr>
          <a:xfrm>
            <a:off x="304800" y="1219200"/>
            <a:ext cx="8534400" cy="4953000"/>
          </a:xfrm>
        </p:spPr>
        <p:txBody>
          <a:bodyPr/>
          <a:lstStyle/>
          <a:p>
            <a:pPr>
              <a:buClr>
                <a:schemeClr val="accent1"/>
              </a:buClr>
            </a:pPr>
            <a:r>
              <a:rPr lang="en-US" sz="2400" smtClean="0">
                <a:latin typeface="Arial" charset="0"/>
                <a:cs typeface="Arial" charset="0"/>
              </a:rPr>
              <a:t>When collecting primary data from value chain partners, companies should obtain the most product-specific data available, according to the following hierarchy:</a:t>
            </a:r>
          </a:p>
          <a:p>
            <a:pPr>
              <a:buClr>
                <a:schemeClr val="accent1"/>
              </a:buClr>
            </a:pPr>
            <a:endParaRPr lang="en-US" sz="2400" smtClean="0">
              <a:latin typeface="Arial" charset="0"/>
              <a:cs typeface="Arial" charset="0"/>
            </a:endParaRPr>
          </a:p>
          <a:p>
            <a:pPr marL="1314450" lvl="2" indent="-514350">
              <a:buClr>
                <a:schemeClr val="accent1"/>
              </a:buClr>
              <a:buFont typeface="Calibri" pitchFamily="34" charset="0"/>
              <a:buAutoNum type="arabicPeriod"/>
            </a:pPr>
            <a:r>
              <a:rPr lang="en-US" smtClean="0">
                <a:latin typeface="Arial" charset="0"/>
                <a:cs typeface="Arial" charset="0"/>
              </a:rPr>
              <a:t>Product-level data</a:t>
            </a:r>
          </a:p>
          <a:p>
            <a:pPr marL="1314450" lvl="2" indent="-514350">
              <a:buClr>
                <a:schemeClr val="accent1"/>
              </a:buClr>
              <a:buFont typeface="Calibri" pitchFamily="34" charset="0"/>
              <a:buAutoNum type="arabicPeriod"/>
            </a:pPr>
            <a:r>
              <a:rPr lang="en-US" smtClean="0">
                <a:latin typeface="Arial" charset="0"/>
                <a:cs typeface="Arial" charset="0"/>
              </a:rPr>
              <a:t>Process-level data</a:t>
            </a:r>
          </a:p>
          <a:p>
            <a:pPr marL="1314450" lvl="2" indent="-514350">
              <a:buClr>
                <a:schemeClr val="accent1"/>
              </a:buClr>
              <a:buFont typeface="Calibri" pitchFamily="34" charset="0"/>
              <a:buAutoNum type="arabicPeriod"/>
            </a:pPr>
            <a:r>
              <a:rPr lang="en-US" smtClean="0">
                <a:latin typeface="Arial" charset="0"/>
                <a:cs typeface="Arial" charset="0"/>
              </a:rPr>
              <a:t>Facility-level data</a:t>
            </a:r>
          </a:p>
          <a:p>
            <a:pPr marL="1314450" lvl="2" indent="-514350">
              <a:buClr>
                <a:schemeClr val="accent1"/>
              </a:buClr>
              <a:buFont typeface="Calibri" pitchFamily="34" charset="0"/>
              <a:buAutoNum type="arabicPeriod"/>
            </a:pPr>
            <a:r>
              <a:rPr lang="en-US" smtClean="0">
                <a:latin typeface="Arial" charset="0"/>
                <a:cs typeface="Arial" charset="0"/>
              </a:rPr>
              <a:t>Business unit-level data</a:t>
            </a:r>
          </a:p>
          <a:p>
            <a:pPr marL="1314450" lvl="2" indent="-514350">
              <a:buClr>
                <a:schemeClr val="accent1"/>
              </a:buClr>
              <a:buFont typeface="Calibri" pitchFamily="34" charset="0"/>
              <a:buAutoNum type="arabicPeriod"/>
            </a:pPr>
            <a:r>
              <a:rPr lang="en-US" smtClean="0">
                <a:latin typeface="Arial" charset="0"/>
                <a:cs typeface="Arial" charset="0"/>
              </a:rPr>
              <a:t>Corporate-level data</a:t>
            </a:r>
          </a:p>
        </p:txBody>
      </p:sp>
      <p:sp>
        <p:nvSpPr>
          <p:cNvPr id="4" name="Slide Number Placeholder 3"/>
          <p:cNvSpPr>
            <a:spLocks noGrp="1"/>
          </p:cNvSpPr>
          <p:nvPr>
            <p:ph type="sldNum" sz="quarter" idx="12"/>
          </p:nvPr>
        </p:nvSpPr>
        <p:spPr/>
        <p:txBody>
          <a:bodyPr/>
          <a:lstStyle/>
          <a:p>
            <a:pPr>
              <a:defRPr/>
            </a:pPr>
            <a:fld id="{F4BE3E92-8E1E-4387-BC18-5749409AAB37}" type="slidenum">
              <a:rPr lang="en-US" smtClean="0"/>
              <a:pPr>
                <a:defRPr/>
              </a:pPr>
              <a:t>26</a:t>
            </a:fld>
            <a:endParaRPr lang="en-US"/>
          </a:p>
        </p:txBody>
      </p:sp>
      <p:sp>
        <p:nvSpPr>
          <p:cNvPr id="304131" name="Title 1"/>
          <p:cNvSpPr>
            <a:spLocks/>
          </p:cNvSpPr>
          <p:nvPr/>
        </p:nvSpPr>
        <p:spPr bwMode="auto">
          <a:xfrm>
            <a:off x="0" y="0"/>
            <a:ext cx="9144000" cy="1143000"/>
          </a:xfrm>
          <a:prstGeom prst="rect">
            <a:avLst/>
          </a:prstGeom>
          <a:solidFill>
            <a:srgbClr val="8FAFD8"/>
          </a:solidFill>
          <a:ln w="9525">
            <a:noFill/>
            <a:miter lim="800000"/>
            <a:headEnd/>
            <a:tailEnd/>
          </a:ln>
        </p:spPr>
        <p:txBody>
          <a:bodyPr anchor="ctr"/>
          <a:lstStyle/>
          <a:p>
            <a:pPr algn="ctr" eaLnBrk="0" hangingPunct="0"/>
            <a:r>
              <a:rPr lang="en-US" sz="3600" dirty="0">
                <a:solidFill>
                  <a:schemeClr val="bg1"/>
                </a:solidFill>
              </a:rPr>
              <a:t>Collecting </a:t>
            </a:r>
            <a:r>
              <a:rPr lang="en-US" sz="3600" dirty="0" smtClean="0">
                <a:solidFill>
                  <a:schemeClr val="bg1"/>
                </a:solidFill>
              </a:rPr>
              <a:t>Primary Data </a:t>
            </a:r>
            <a:br>
              <a:rPr lang="en-US" sz="3600" dirty="0" smtClean="0">
                <a:solidFill>
                  <a:schemeClr val="bg1"/>
                </a:solidFill>
              </a:rPr>
            </a:br>
            <a:r>
              <a:rPr lang="en-US" sz="3600" dirty="0" smtClean="0">
                <a:solidFill>
                  <a:schemeClr val="bg1"/>
                </a:solidFill>
              </a:rPr>
              <a:t>from Value Chain Partners</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E189F13-60DD-413C-8E06-1F8CB8EBBC8B}" type="slidenum">
              <a:rPr lang="en-US" smtClean="0"/>
              <a:pPr>
                <a:defRPr/>
              </a:pPr>
              <a:t>27</a:t>
            </a:fld>
            <a:endParaRPr lang="en-US"/>
          </a:p>
        </p:txBody>
      </p:sp>
      <p:sp>
        <p:nvSpPr>
          <p:cNvPr id="306178" name="Rectangle 1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pSp>
        <p:nvGrpSpPr>
          <p:cNvPr id="2" name="Group 1"/>
          <p:cNvGrpSpPr>
            <a:grpSpLocks noChangeAspect="1"/>
          </p:cNvGrpSpPr>
          <p:nvPr/>
        </p:nvGrpSpPr>
        <p:grpSpPr bwMode="auto">
          <a:xfrm>
            <a:off x="228600" y="914400"/>
            <a:ext cx="8610600" cy="5791200"/>
            <a:chOff x="3618" y="3076"/>
            <a:chExt cx="10667" cy="11569"/>
          </a:xfrm>
        </p:grpSpPr>
        <p:sp>
          <p:nvSpPr>
            <p:cNvPr id="306181" name="AutoShape 16"/>
            <p:cNvSpPr>
              <a:spLocks noChangeAspect="1" noChangeArrowheads="1" noTextEdit="1"/>
            </p:cNvSpPr>
            <p:nvPr/>
          </p:nvSpPr>
          <p:spPr bwMode="auto">
            <a:xfrm>
              <a:off x="3618" y="3076"/>
              <a:ext cx="10667" cy="11569"/>
            </a:xfrm>
            <a:prstGeom prst="rect">
              <a:avLst/>
            </a:prstGeom>
            <a:noFill/>
            <a:ln w="9525">
              <a:noFill/>
              <a:miter lim="800000"/>
              <a:headEnd/>
              <a:tailEnd/>
            </a:ln>
          </p:spPr>
          <p:txBody>
            <a:bodyPr/>
            <a:lstStyle/>
            <a:p>
              <a:endParaRPr lang="en-US"/>
            </a:p>
          </p:txBody>
        </p:sp>
        <p:grpSp>
          <p:nvGrpSpPr>
            <p:cNvPr id="3" name="Group 2"/>
            <p:cNvGrpSpPr>
              <a:grpSpLocks/>
            </p:cNvGrpSpPr>
            <p:nvPr/>
          </p:nvGrpSpPr>
          <p:grpSpPr bwMode="auto">
            <a:xfrm>
              <a:off x="3618" y="3076"/>
              <a:ext cx="10667" cy="10971"/>
              <a:chOff x="3618" y="3076"/>
              <a:chExt cx="10667" cy="6210"/>
            </a:xfrm>
          </p:grpSpPr>
          <p:sp>
            <p:nvSpPr>
              <p:cNvPr id="306183" name="Rectangle 15"/>
              <p:cNvSpPr>
                <a:spLocks noChangeArrowheads="1"/>
              </p:cNvSpPr>
              <p:nvPr/>
            </p:nvSpPr>
            <p:spPr bwMode="auto">
              <a:xfrm>
                <a:off x="6551" y="7167"/>
                <a:ext cx="7734" cy="1009"/>
              </a:xfrm>
              <a:prstGeom prst="rect">
                <a:avLst/>
              </a:prstGeom>
              <a:solidFill>
                <a:srgbClr val="FFFFFF"/>
              </a:solidFill>
              <a:ln w="12700">
                <a:solidFill>
                  <a:srgbClr val="808080"/>
                </a:solidFill>
                <a:miter lim="800000"/>
                <a:headEnd/>
                <a:tailEnd/>
              </a:ln>
            </p:spPr>
            <p:txBody>
              <a:bodyPr lIns="61200" tIns="25200" rIns="61200" bIns="31824" anchor="ctr"/>
              <a:lstStyle/>
              <a:p>
                <a:pPr>
                  <a:buFontTx/>
                  <a:buChar char="•"/>
                </a:pPr>
                <a:r>
                  <a:rPr lang="en-US" sz="1200" dirty="0" smtClean="0">
                    <a:solidFill>
                      <a:srgbClr val="004785"/>
                    </a:solidFill>
                    <a:cs typeface="Times New Roman" pitchFamily="18" charset="0"/>
                  </a:rPr>
                  <a:t> The </a:t>
                </a:r>
                <a:r>
                  <a:rPr lang="en-US" sz="1200" dirty="0">
                    <a:solidFill>
                      <a:srgbClr val="004785"/>
                    </a:solidFill>
                    <a:cs typeface="Times New Roman" pitchFamily="18" charset="0"/>
                  </a:rPr>
                  <a:t>degree to which the data represents the relevant activity</a:t>
                </a:r>
                <a:endParaRPr lang="en-US" sz="1200" dirty="0"/>
              </a:p>
              <a:p>
                <a:pPr eaLnBrk="0" hangingPunct="0">
                  <a:buFontTx/>
                  <a:buChar char="•"/>
                </a:pPr>
                <a:r>
                  <a:rPr lang="en-US" sz="1200" dirty="0" smtClean="0">
                    <a:solidFill>
                      <a:srgbClr val="004785"/>
                    </a:solidFill>
                    <a:cs typeface="Times New Roman" pitchFamily="18" charset="0"/>
                  </a:rPr>
                  <a:t> The </a:t>
                </a:r>
                <a:r>
                  <a:rPr lang="en-US" sz="1200" dirty="0">
                    <a:solidFill>
                      <a:srgbClr val="004785"/>
                    </a:solidFill>
                    <a:cs typeface="Times New Roman" pitchFamily="18" charset="0"/>
                  </a:rPr>
                  <a:t>percentage of locations for which site specific or generic data are available and used out of the total number that relate to a specific activity. Generally, a percent target is identified for the number of sites from which data is collected for each activity</a:t>
                </a:r>
                <a:endParaRPr lang="en-US" sz="1200" dirty="0"/>
              </a:p>
            </p:txBody>
          </p:sp>
          <p:grpSp>
            <p:nvGrpSpPr>
              <p:cNvPr id="5" name="Group 3"/>
              <p:cNvGrpSpPr>
                <a:grpSpLocks/>
              </p:cNvGrpSpPr>
              <p:nvPr/>
            </p:nvGrpSpPr>
            <p:grpSpPr bwMode="auto">
              <a:xfrm>
                <a:off x="3618" y="3076"/>
                <a:ext cx="10667" cy="6210"/>
                <a:chOff x="3618" y="3076"/>
                <a:chExt cx="10667" cy="6210"/>
              </a:xfrm>
            </p:grpSpPr>
            <p:sp>
              <p:nvSpPr>
                <p:cNvPr id="306185" name="Rectangle 14"/>
                <p:cNvSpPr>
                  <a:spLocks noChangeArrowheads="1"/>
                </p:cNvSpPr>
                <p:nvPr/>
              </p:nvSpPr>
              <p:spPr bwMode="auto">
                <a:xfrm>
                  <a:off x="3618" y="3841"/>
                  <a:ext cx="2759" cy="1009"/>
                </a:xfrm>
                <a:prstGeom prst="rect">
                  <a:avLst/>
                </a:prstGeom>
                <a:solidFill>
                  <a:srgbClr val="C0D8E6"/>
                </a:solidFill>
                <a:ln w="12700">
                  <a:solidFill>
                    <a:srgbClr val="808080"/>
                  </a:solidFill>
                  <a:miter lim="800000"/>
                  <a:headEnd/>
                  <a:tailEnd/>
                </a:ln>
              </p:spPr>
              <p:txBody>
                <a:bodyPr lIns="62179" tIns="248400" rIns="62179" bIns="31090" anchor="ctr"/>
                <a:lstStyle/>
                <a:p>
                  <a:pPr algn="ctr"/>
                  <a:r>
                    <a:rPr lang="en-US" sz="1400" b="1">
                      <a:solidFill>
                        <a:srgbClr val="003366"/>
                      </a:solidFill>
                      <a:cs typeface="Times New Roman" pitchFamily="18" charset="0"/>
                    </a:rPr>
                    <a:t>Technological representativeness</a:t>
                  </a:r>
                  <a:endParaRPr lang="en-US" sz="1400"/>
                </a:p>
              </p:txBody>
            </p:sp>
            <p:sp>
              <p:nvSpPr>
                <p:cNvPr id="306186" name="Rectangle 13"/>
                <p:cNvSpPr>
                  <a:spLocks noChangeArrowheads="1"/>
                </p:cNvSpPr>
                <p:nvPr/>
              </p:nvSpPr>
              <p:spPr bwMode="auto">
                <a:xfrm>
                  <a:off x="3618" y="7167"/>
                  <a:ext cx="2756" cy="1009"/>
                </a:xfrm>
                <a:prstGeom prst="rect">
                  <a:avLst/>
                </a:prstGeom>
                <a:solidFill>
                  <a:srgbClr val="C0D8E6"/>
                </a:solidFill>
                <a:ln w="12700">
                  <a:solidFill>
                    <a:srgbClr val="808080"/>
                  </a:solidFill>
                  <a:miter lim="800000"/>
                  <a:headEnd/>
                  <a:tailEnd/>
                </a:ln>
              </p:spPr>
              <p:txBody>
                <a:bodyPr lIns="62179" tIns="320400" rIns="62179" bIns="31090" anchor="ctr"/>
                <a:lstStyle/>
                <a:p>
                  <a:pPr algn="ctr"/>
                  <a:r>
                    <a:rPr lang="en-US" sz="1400" b="1">
                      <a:solidFill>
                        <a:srgbClr val="003366"/>
                      </a:solidFill>
                      <a:cs typeface="Times New Roman" pitchFamily="18" charset="0"/>
                    </a:rPr>
                    <a:t>Completeness</a:t>
                  </a:r>
                  <a:endParaRPr lang="en-US" sz="1400"/>
                </a:p>
              </p:txBody>
            </p:sp>
            <p:sp>
              <p:nvSpPr>
                <p:cNvPr id="306187" name="Rectangle 12"/>
                <p:cNvSpPr>
                  <a:spLocks noChangeArrowheads="1"/>
                </p:cNvSpPr>
                <p:nvPr/>
              </p:nvSpPr>
              <p:spPr bwMode="auto">
                <a:xfrm>
                  <a:off x="6551" y="3841"/>
                  <a:ext cx="7734" cy="1009"/>
                </a:xfrm>
                <a:prstGeom prst="rect">
                  <a:avLst/>
                </a:prstGeom>
                <a:solidFill>
                  <a:srgbClr val="FFFFFF"/>
                </a:solidFill>
                <a:ln w="12700">
                  <a:solidFill>
                    <a:srgbClr val="808080"/>
                  </a:solidFill>
                  <a:miter lim="800000"/>
                  <a:headEnd/>
                  <a:tailEnd/>
                </a:ln>
              </p:spPr>
              <p:txBody>
                <a:bodyPr lIns="61200" tIns="25200" rIns="61200" bIns="31824" anchor="ctr"/>
                <a:lstStyle/>
                <a:p>
                  <a:pPr>
                    <a:buFontTx/>
                    <a:buChar char="•"/>
                  </a:pPr>
                  <a:r>
                    <a:rPr lang="en-US" sz="1400" dirty="0" smtClean="0">
                      <a:solidFill>
                        <a:srgbClr val="004785"/>
                      </a:solidFill>
                      <a:cs typeface="Times New Roman" pitchFamily="18" charset="0"/>
                    </a:rPr>
                    <a:t> Degree </a:t>
                  </a:r>
                  <a:r>
                    <a:rPr lang="en-US" sz="1400" dirty="0">
                      <a:solidFill>
                        <a:srgbClr val="004785"/>
                      </a:solidFill>
                      <a:cs typeface="Times New Roman" pitchFamily="18" charset="0"/>
                    </a:rPr>
                    <a:t>to which the data set reflects the actual technology(</a:t>
                  </a:r>
                  <a:r>
                    <a:rPr lang="en-US" sz="1400" dirty="0" err="1">
                      <a:solidFill>
                        <a:srgbClr val="004785"/>
                      </a:solidFill>
                      <a:cs typeface="Times New Roman" pitchFamily="18" charset="0"/>
                    </a:rPr>
                    <a:t>ies</a:t>
                  </a:r>
                  <a:r>
                    <a:rPr lang="en-US" sz="1400" dirty="0">
                      <a:solidFill>
                        <a:srgbClr val="004785"/>
                      </a:solidFill>
                      <a:cs typeface="Times New Roman" pitchFamily="18" charset="0"/>
                    </a:rPr>
                    <a:t>) used</a:t>
                  </a:r>
                  <a:endParaRPr lang="en-US" sz="1400" dirty="0"/>
                </a:p>
              </p:txBody>
            </p:sp>
            <p:sp>
              <p:nvSpPr>
                <p:cNvPr id="306188" name="Rectangle 11"/>
                <p:cNvSpPr>
                  <a:spLocks noChangeArrowheads="1"/>
                </p:cNvSpPr>
                <p:nvPr/>
              </p:nvSpPr>
              <p:spPr bwMode="auto">
                <a:xfrm>
                  <a:off x="3619" y="3076"/>
                  <a:ext cx="2757" cy="630"/>
                </a:xfrm>
                <a:prstGeom prst="rect">
                  <a:avLst/>
                </a:prstGeom>
                <a:solidFill>
                  <a:srgbClr val="004785"/>
                </a:solidFill>
                <a:ln w="12700">
                  <a:solidFill>
                    <a:srgbClr val="808080"/>
                  </a:solidFill>
                  <a:miter lim="800000"/>
                  <a:headEnd/>
                  <a:tailEnd/>
                </a:ln>
              </p:spPr>
              <p:txBody>
                <a:bodyPr lIns="0" tIns="180000" rIns="0" bIns="0" anchor="ctr"/>
                <a:lstStyle/>
                <a:p>
                  <a:pPr algn="ctr"/>
                  <a:r>
                    <a:rPr lang="en-US" sz="2000" b="1">
                      <a:solidFill>
                        <a:srgbClr val="FFFFFF"/>
                      </a:solidFill>
                      <a:cs typeface="Times New Roman" pitchFamily="18" charset="0"/>
                    </a:rPr>
                    <a:t>Criteria</a:t>
                  </a:r>
                  <a:endParaRPr lang="en-US"/>
                </a:p>
              </p:txBody>
            </p:sp>
            <p:sp>
              <p:nvSpPr>
                <p:cNvPr id="306189" name="Rectangle 10"/>
                <p:cNvSpPr>
                  <a:spLocks noChangeArrowheads="1"/>
                </p:cNvSpPr>
                <p:nvPr/>
              </p:nvSpPr>
              <p:spPr bwMode="auto">
                <a:xfrm>
                  <a:off x="6551" y="3076"/>
                  <a:ext cx="7734" cy="630"/>
                </a:xfrm>
                <a:prstGeom prst="rect">
                  <a:avLst/>
                </a:prstGeom>
                <a:solidFill>
                  <a:srgbClr val="004785"/>
                </a:solidFill>
                <a:ln w="12700">
                  <a:solidFill>
                    <a:srgbClr val="808080"/>
                  </a:solidFill>
                  <a:miter lim="800000"/>
                  <a:headEnd/>
                  <a:tailEnd/>
                </a:ln>
              </p:spPr>
              <p:txBody>
                <a:bodyPr lIns="0" tIns="180000" rIns="0" bIns="0" anchor="ctr"/>
                <a:lstStyle/>
                <a:p>
                  <a:pPr algn="ctr"/>
                  <a:r>
                    <a:rPr lang="en-US" sz="2000" b="1">
                      <a:solidFill>
                        <a:srgbClr val="FFFFFF"/>
                      </a:solidFill>
                      <a:cs typeface="Times New Roman" pitchFamily="18" charset="0"/>
                    </a:rPr>
                    <a:t>Description</a:t>
                  </a:r>
                  <a:endParaRPr lang="en-US" sz="3600"/>
                </a:p>
              </p:txBody>
            </p:sp>
            <p:sp>
              <p:nvSpPr>
                <p:cNvPr id="306190" name="Rectangle 9"/>
                <p:cNvSpPr>
                  <a:spLocks noChangeArrowheads="1"/>
                </p:cNvSpPr>
                <p:nvPr/>
              </p:nvSpPr>
              <p:spPr bwMode="auto">
                <a:xfrm>
                  <a:off x="3618" y="4950"/>
                  <a:ext cx="2756" cy="1008"/>
                </a:xfrm>
                <a:prstGeom prst="rect">
                  <a:avLst/>
                </a:prstGeom>
                <a:solidFill>
                  <a:srgbClr val="C0D8E6"/>
                </a:solidFill>
                <a:ln w="12700">
                  <a:solidFill>
                    <a:srgbClr val="808080"/>
                  </a:solidFill>
                  <a:miter lim="800000"/>
                  <a:headEnd/>
                  <a:tailEnd/>
                </a:ln>
              </p:spPr>
              <p:txBody>
                <a:bodyPr lIns="62179" tIns="248400" rIns="62179" bIns="31090" anchor="ctr"/>
                <a:lstStyle/>
                <a:p>
                  <a:pPr algn="ctr"/>
                  <a:r>
                    <a:rPr lang="en-US" sz="1400" b="1">
                      <a:solidFill>
                        <a:srgbClr val="003366"/>
                      </a:solidFill>
                      <a:cs typeface="Times New Roman" pitchFamily="18" charset="0"/>
                    </a:rPr>
                    <a:t>Temporal representativeness</a:t>
                  </a:r>
                  <a:endParaRPr lang="en-US" sz="1400"/>
                </a:p>
              </p:txBody>
            </p:sp>
            <p:sp>
              <p:nvSpPr>
                <p:cNvPr id="306191" name="Rectangle 8"/>
                <p:cNvSpPr>
                  <a:spLocks noChangeArrowheads="1"/>
                </p:cNvSpPr>
                <p:nvPr/>
              </p:nvSpPr>
              <p:spPr bwMode="auto">
                <a:xfrm>
                  <a:off x="6551" y="4950"/>
                  <a:ext cx="7669" cy="1008"/>
                </a:xfrm>
                <a:prstGeom prst="rect">
                  <a:avLst/>
                </a:prstGeom>
                <a:solidFill>
                  <a:srgbClr val="FFFFFF"/>
                </a:solidFill>
                <a:ln w="12700">
                  <a:solidFill>
                    <a:srgbClr val="808080"/>
                  </a:solidFill>
                  <a:miter lim="800000"/>
                  <a:headEnd/>
                  <a:tailEnd/>
                </a:ln>
              </p:spPr>
              <p:txBody>
                <a:bodyPr lIns="61200" tIns="72000" rIns="61200" bIns="31824" anchor="ctr"/>
                <a:lstStyle/>
                <a:p>
                  <a:pPr>
                    <a:buFontTx/>
                    <a:buChar char="•"/>
                  </a:pPr>
                  <a:r>
                    <a:rPr lang="en-US" sz="1400" dirty="0" smtClean="0">
                      <a:solidFill>
                        <a:srgbClr val="004785"/>
                      </a:solidFill>
                      <a:cs typeface="Times New Roman" pitchFamily="18" charset="0"/>
                    </a:rPr>
                    <a:t> Degree </a:t>
                  </a:r>
                  <a:r>
                    <a:rPr lang="en-US" sz="1400" dirty="0">
                      <a:solidFill>
                        <a:srgbClr val="004785"/>
                      </a:solidFill>
                      <a:cs typeface="Times New Roman" pitchFamily="18" charset="0"/>
                    </a:rPr>
                    <a:t>to which the data set reflects the actual time (e.g., year) or age of the activity or whether an appropriate time period is used (e.g., annual/seasonal averages may be appropriate to smooth out data variability due to factors such as weather conditions)</a:t>
                  </a:r>
                  <a:endParaRPr lang="en-US" sz="1400" dirty="0"/>
                </a:p>
              </p:txBody>
            </p:sp>
            <p:sp>
              <p:nvSpPr>
                <p:cNvPr id="306192" name="Rectangle 7"/>
                <p:cNvSpPr>
                  <a:spLocks noChangeArrowheads="1"/>
                </p:cNvSpPr>
                <p:nvPr/>
              </p:nvSpPr>
              <p:spPr bwMode="auto">
                <a:xfrm>
                  <a:off x="3618" y="6060"/>
                  <a:ext cx="2756" cy="1008"/>
                </a:xfrm>
                <a:prstGeom prst="rect">
                  <a:avLst/>
                </a:prstGeom>
                <a:solidFill>
                  <a:srgbClr val="C0D8E6"/>
                </a:solidFill>
                <a:ln w="12700">
                  <a:solidFill>
                    <a:srgbClr val="808080"/>
                  </a:solidFill>
                  <a:miter lim="800000"/>
                  <a:headEnd/>
                  <a:tailEnd/>
                </a:ln>
              </p:spPr>
              <p:txBody>
                <a:bodyPr lIns="62179" tIns="248400" rIns="62179" bIns="31090" anchor="ctr"/>
                <a:lstStyle/>
                <a:p>
                  <a:pPr algn="ctr"/>
                  <a:r>
                    <a:rPr lang="en-US" sz="1400" b="1">
                      <a:solidFill>
                        <a:srgbClr val="003366"/>
                      </a:solidFill>
                      <a:cs typeface="Times New Roman" pitchFamily="18" charset="0"/>
                    </a:rPr>
                    <a:t>Geographical representativeness</a:t>
                  </a:r>
                  <a:endParaRPr lang="en-US" sz="3200"/>
                </a:p>
              </p:txBody>
            </p:sp>
            <p:sp>
              <p:nvSpPr>
                <p:cNvPr id="306193" name="Rectangle 6"/>
                <p:cNvSpPr>
                  <a:spLocks noChangeArrowheads="1"/>
                </p:cNvSpPr>
                <p:nvPr/>
              </p:nvSpPr>
              <p:spPr bwMode="auto">
                <a:xfrm>
                  <a:off x="6551" y="6060"/>
                  <a:ext cx="7734" cy="1008"/>
                </a:xfrm>
                <a:prstGeom prst="rect">
                  <a:avLst/>
                </a:prstGeom>
                <a:solidFill>
                  <a:srgbClr val="FFFFFF"/>
                </a:solidFill>
                <a:ln w="12700">
                  <a:solidFill>
                    <a:srgbClr val="808080"/>
                  </a:solidFill>
                  <a:miter lim="800000"/>
                  <a:headEnd/>
                  <a:tailEnd/>
                </a:ln>
              </p:spPr>
              <p:txBody>
                <a:bodyPr lIns="61200" tIns="25200" rIns="61200" bIns="31824" anchor="ctr"/>
                <a:lstStyle/>
                <a:p>
                  <a:pPr>
                    <a:buFontTx/>
                    <a:buChar char="•"/>
                  </a:pPr>
                  <a:r>
                    <a:rPr lang="en-US" sz="1400" dirty="0" smtClean="0">
                      <a:solidFill>
                        <a:srgbClr val="004785"/>
                      </a:solidFill>
                      <a:cs typeface="Times New Roman" pitchFamily="18" charset="0"/>
                    </a:rPr>
                    <a:t> Degree </a:t>
                  </a:r>
                  <a:r>
                    <a:rPr lang="en-US" sz="1400" dirty="0">
                      <a:solidFill>
                        <a:srgbClr val="004785"/>
                      </a:solidFill>
                      <a:cs typeface="Times New Roman" pitchFamily="18" charset="0"/>
                    </a:rPr>
                    <a:t>to which the data set reflects actual geographic location of the activity, e.g., country or site</a:t>
                  </a:r>
                  <a:endParaRPr lang="en-US" sz="3200" dirty="0"/>
                </a:p>
              </p:txBody>
            </p:sp>
            <p:sp>
              <p:nvSpPr>
                <p:cNvPr id="306194" name="Rectangle 5"/>
                <p:cNvSpPr>
                  <a:spLocks noChangeArrowheads="1"/>
                </p:cNvSpPr>
                <p:nvPr/>
              </p:nvSpPr>
              <p:spPr bwMode="auto">
                <a:xfrm>
                  <a:off x="3618" y="8277"/>
                  <a:ext cx="2756" cy="1009"/>
                </a:xfrm>
                <a:prstGeom prst="rect">
                  <a:avLst/>
                </a:prstGeom>
                <a:solidFill>
                  <a:srgbClr val="C0D8E6"/>
                </a:solidFill>
                <a:ln w="12700">
                  <a:solidFill>
                    <a:srgbClr val="808080"/>
                  </a:solidFill>
                  <a:miter lim="800000"/>
                  <a:headEnd/>
                  <a:tailEnd/>
                </a:ln>
              </p:spPr>
              <p:txBody>
                <a:bodyPr lIns="62179" tIns="320400" rIns="62179" bIns="31090" anchor="ctr"/>
                <a:lstStyle/>
                <a:p>
                  <a:pPr algn="ctr"/>
                  <a:r>
                    <a:rPr lang="en-US" sz="1400" b="1">
                      <a:solidFill>
                        <a:srgbClr val="003366"/>
                      </a:solidFill>
                      <a:cs typeface="Times New Roman" pitchFamily="18" charset="0"/>
                    </a:rPr>
                    <a:t>Precision</a:t>
                  </a:r>
                  <a:endParaRPr lang="en-US" sz="1400"/>
                </a:p>
              </p:txBody>
            </p:sp>
            <p:sp>
              <p:nvSpPr>
                <p:cNvPr id="306195" name="Rectangle 4"/>
                <p:cNvSpPr>
                  <a:spLocks noChangeArrowheads="1"/>
                </p:cNvSpPr>
                <p:nvPr/>
              </p:nvSpPr>
              <p:spPr bwMode="auto">
                <a:xfrm>
                  <a:off x="6551" y="8277"/>
                  <a:ext cx="7734" cy="1009"/>
                </a:xfrm>
                <a:prstGeom prst="rect">
                  <a:avLst/>
                </a:prstGeom>
                <a:solidFill>
                  <a:srgbClr val="FFFFFF"/>
                </a:solidFill>
                <a:ln w="12700">
                  <a:solidFill>
                    <a:srgbClr val="808080"/>
                  </a:solidFill>
                  <a:miter lim="800000"/>
                  <a:headEnd/>
                  <a:tailEnd/>
                </a:ln>
              </p:spPr>
              <p:txBody>
                <a:bodyPr lIns="61200" tIns="25200" rIns="61200" bIns="31824" anchor="ctr"/>
                <a:lstStyle/>
                <a:p>
                  <a:pPr>
                    <a:buFontTx/>
                    <a:buChar char="•"/>
                  </a:pPr>
                  <a:r>
                    <a:rPr lang="en-US" sz="1400" dirty="0" smtClean="0">
                      <a:solidFill>
                        <a:srgbClr val="004785"/>
                      </a:solidFill>
                      <a:cs typeface="Times New Roman" pitchFamily="18" charset="0"/>
                    </a:rPr>
                    <a:t> Measure </a:t>
                  </a:r>
                  <a:r>
                    <a:rPr lang="en-US" sz="1400" dirty="0">
                      <a:solidFill>
                        <a:srgbClr val="004785"/>
                      </a:solidFill>
                      <a:cs typeface="Times New Roman" pitchFamily="18" charset="0"/>
                    </a:rPr>
                    <a:t>of the variability of the data points used to derive the GHG emissions from an activity (e.g., low variance = high precision). Relates mostly to where direct measurements have been used.</a:t>
                  </a:r>
                  <a:endParaRPr lang="en-US" sz="1400" dirty="0"/>
                </a:p>
              </p:txBody>
            </p:sp>
          </p:grpSp>
        </p:grpSp>
      </p:grpSp>
      <p:sp>
        <p:nvSpPr>
          <p:cNvPr id="306180" name="Title 1"/>
          <p:cNvSpPr>
            <a:spLocks/>
          </p:cNvSpPr>
          <p:nvPr/>
        </p:nvSpPr>
        <p:spPr bwMode="auto">
          <a:xfrm>
            <a:off x="0" y="0"/>
            <a:ext cx="9144000" cy="838200"/>
          </a:xfrm>
          <a:prstGeom prst="rect">
            <a:avLst/>
          </a:prstGeom>
          <a:solidFill>
            <a:srgbClr val="8FAFD8"/>
          </a:solidFill>
          <a:ln w="9525">
            <a:noFill/>
            <a:miter lim="800000"/>
            <a:headEnd/>
            <a:tailEnd/>
          </a:ln>
        </p:spPr>
        <p:txBody>
          <a:bodyPr anchor="ctr"/>
          <a:lstStyle/>
          <a:p>
            <a:pPr algn="ctr" eaLnBrk="0" hangingPunct="0"/>
            <a:r>
              <a:rPr lang="en-US" sz="3600">
                <a:solidFill>
                  <a:schemeClr val="bg1"/>
                </a:solidFill>
              </a:rPr>
              <a:t>Data Quality Criteria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lide Number Placeholder 1"/>
          <p:cNvSpPr txBox="1">
            <a:spLocks noGrp="1"/>
          </p:cNvSpPr>
          <p:nvPr/>
        </p:nvSpPr>
        <p:spPr>
          <a:xfrm>
            <a:off x="6553200" y="6353175"/>
            <a:ext cx="2133600" cy="365125"/>
          </a:xfrm>
          <a:prstGeom prst="rect">
            <a:avLst/>
          </a:prstGeom>
          <a:noFill/>
        </p:spPr>
        <p:txBody>
          <a:bodyPr anchor="ctr"/>
          <a:lstStyle/>
          <a:p>
            <a:pPr algn="r">
              <a:defRPr/>
            </a:pPr>
            <a:fld id="{3C719F94-CC77-48CF-95E3-BFFFBB972479}" type="slidenum">
              <a:rPr lang="en-US" sz="1200">
                <a:solidFill>
                  <a:srgbClr val="898989"/>
                </a:solidFill>
                <a:latin typeface="+mn-lt"/>
              </a:rPr>
              <a:pPr algn="r">
                <a:defRPr/>
              </a:pPr>
              <a:t>28</a:t>
            </a:fld>
            <a:endParaRPr lang="en-US" sz="1200">
              <a:solidFill>
                <a:srgbClr val="898989"/>
              </a:solidFill>
              <a:latin typeface="+mn-lt"/>
            </a:endParaRPr>
          </a:p>
        </p:txBody>
      </p:sp>
      <p:sp>
        <p:nvSpPr>
          <p:cNvPr id="310274" name="Rectangle 126"/>
          <p:cNvSpPr>
            <a:spLocks noChangeArrowheads="1"/>
          </p:cNvSpPr>
          <p:nvPr/>
        </p:nvSpPr>
        <p:spPr bwMode="auto">
          <a:xfrm>
            <a:off x="1503363" y="10425113"/>
            <a:ext cx="184150" cy="641350"/>
          </a:xfrm>
          <a:prstGeom prst="rect">
            <a:avLst/>
          </a:prstGeom>
          <a:noFill/>
          <a:ln w="9525">
            <a:noFill/>
            <a:miter lim="800000"/>
            <a:headEnd/>
            <a:tailEnd/>
          </a:ln>
        </p:spPr>
        <p:txBody>
          <a:bodyPr wrap="none" anchor="ctr">
            <a:spAutoFit/>
          </a:bodyPr>
          <a:lstStyle/>
          <a:p>
            <a:pPr eaLnBrk="0" hangingPunct="0"/>
            <a:r>
              <a:rPr lang="en-US"/>
              <a:t/>
            </a:r>
            <a:br>
              <a:rPr lang="en-US"/>
            </a:br>
            <a:endParaRPr lang="en-US"/>
          </a:p>
        </p:txBody>
      </p:sp>
      <p:graphicFrame>
        <p:nvGraphicFramePr>
          <p:cNvPr id="6" name="Table 5"/>
          <p:cNvGraphicFramePr>
            <a:graphicFrameLocks noGrp="1"/>
          </p:cNvGraphicFramePr>
          <p:nvPr/>
        </p:nvGraphicFramePr>
        <p:xfrm>
          <a:off x="609600" y="152400"/>
          <a:ext cx="8077200" cy="6553194"/>
        </p:xfrm>
        <a:graphic>
          <a:graphicData uri="http://schemas.openxmlformats.org/drawingml/2006/table">
            <a:tbl>
              <a:tblPr/>
              <a:tblGrid>
                <a:gridCol w="4435989"/>
                <a:gridCol w="737146"/>
                <a:gridCol w="1032048"/>
                <a:gridCol w="774034"/>
                <a:gridCol w="1097983"/>
              </a:tblGrid>
              <a:tr h="277000">
                <a:tc>
                  <a:txBody>
                    <a:bodyPr/>
                    <a:lstStyle/>
                    <a:p>
                      <a:pPr marL="0" marR="0" algn="l">
                        <a:spcBef>
                          <a:spcPts val="0"/>
                        </a:spcBef>
                        <a:spcAft>
                          <a:spcPts val="0"/>
                        </a:spcAft>
                      </a:pPr>
                      <a:r>
                        <a:rPr lang="en-US" sz="1600" b="1" dirty="0" smtClean="0">
                          <a:solidFill>
                            <a:srgbClr val="FFFFFF"/>
                          </a:solidFill>
                          <a:latin typeface="Arial"/>
                          <a:ea typeface="Times New Roman"/>
                        </a:rPr>
                        <a:t>Illustrative</a:t>
                      </a:r>
                      <a:r>
                        <a:rPr lang="en-US" sz="1600" b="1" baseline="0" dirty="0" smtClean="0">
                          <a:solidFill>
                            <a:srgbClr val="FFFFFF"/>
                          </a:solidFill>
                          <a:latin typeface="Arial"/>
                          <a:ea typeface="Times New Roman"/>
                        </a:rPr>
                        <a:t> GHG Reporting Form</a:t>
                      </a:r>
                      <a:endParaRPr lang="en-US" sz="180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l">
                        <a:spcBef>
                          <a:spcPts val="0"/>
                        </a:spcBef>
                        <a:spcAft>
                          <a:spcPts val="0"/>
                        </a:spcAft>
                      </a:pPr>
                      <a:r>
                        <a:rPr lang="en-US" sz="1200" b="1">
                          <a:solidFill>
                            <a:srgbClr val="FFFFFF"/>
                          </a:solidFill>
                          <a:latin typeface="Arial"/>
                          <a:ea typeface="Times New Roman"/>
                        </a:rPr>
                        <a:t>Primary</a:t>
                      </a:r>
                      <a:endParaRPr lang="en-US" sz="140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l">
                        <a:spcBef>
                          <a:spcPts val="0"/>
                        </a:spcBef>
                        <a:spcAft>
                          <a:spcPts val="0"/>
                        </a:spcAft>
                      </a:pPr>
                      <a:r>
                        <a:rPr lang="en-US" sz="1200" b="1" dirty="0">
                          <a:solidFill>
                            <a:srgbClr val="FFFFFF"/>
                          </a:solidFill>
                          <a:latin typeface="Arial"/>
                          <a:ea typeface="Times New Roman"/>
                        </a:rPr>
                        <a:t>Secondary</a:t>
                      </a:r>
                      <a:endParaRPr lang="en-US" sz="140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l">
                        <a:spcBef>
                          <a:spcPts val="0"/>
                        </a:spcBef>
                        <a:spcAft>
                          <a:spcPts val="0"/>
                        </a:spcAft>
                      </a:pPr>
                      <a:r>
                        <a:rPr lang="en-US" sz="1200" b="1" dirty="0">
                          <a:solidFill>
                            <a:srgbClr val="FFFFFF"/>
                          </a:solidFill>
                          <a:latin typeface="Arial"/>
                          <a:ea typeface="Times New Roman"/>
                        </a:rPr>
                        <a:t>Total</a:t>
                      </a:r>
                      <a:endParaRPr lang="en-US" sz="140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l">
                        <a:spcBef>
                          <a:spcPts val="0"/>
                        </a:spcBef>
                        <a:spcAft>
                          <a:spcPts val="0"/>
                        </a:spcAft>
                      </a:pPr>
                      <a:r>
                        <a:rPr lang="en-US" sz="1200" b="1" dirty="0">
                          <a:solidFill>
                            <a:srgbClr val="FFFFFF"/>
                          </a:solidFill>
                          <a:latin typeface="Arial"/>
                          <a:ea typeface="Times New Roman"/>
                        </a:rPr>
                        <a:t>Uncertainty</a:t>
                      </a:r>
                      <a:endParaRPr lang="en-US" sz="140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242375">
                <a:tc>
                  <a:txBody>
                    <a:bodyPr/>
                    <a:lstStyle/>
                    <a:p>
                      <a:pPr marL="0" marR="0" algn="l">
                        <a:spcBef>
                          <a:spcPts val="0"/>
                        </a:spcBef>
                        <a:spcAft>
                          <a:spcPts val="0"/>
                        </a:spcAft>
                      </a:pPr>
                      <a:r>
                        <a:rPr lang="en-US" sz="1200" b="0" dirty="0">
                          <a:latin typeface="Arial"/>
                          <a:ea typeface="Times New Roman"/>
                        </a:rPr>
                        <a:t>Scope 1: Direct Emissions from Owned/Controlled Operations</a:t>
                      </a:r>
                      <a:endParaRPr lang="en-US" sz="1400" b="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l">
                        <a:spcBef>
                          <a:spcPts val="0"/>
                        </a:spcBef>
                        <a:spcAft>
                          <a:spcPts val="0"/>
                        </a:spcAft>
                      </a:pPr>
                      <a:endParaRPr lang="en-US" sz="140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l">
                        <a:spcBef>
                          <a:spcPts val="0"/>
                        </a:spcBef>
                        <a:spcAft>
                          <a:spcPts val="0"/>
                        </a:spcAft>
                      </a:pPr>
                      <a:endParaRPr lang="en-US" sz="140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l">
                        <a:spcBef>
                          <a:spcPts val="0"/>
                        </a:spcBef>
                        <a:spcAft>
                          <a:spcPts val="0"/>
                        </a:spcAft>
                      </a:pPr>
                      <a:endParaRPr lang="en-US" sz="140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l">
                        <a:spcBef>
                          <a:spcPts val="0"/>
                        </a:spcBef>
                        <a:spcAft>
                          <a:spcPts val="0"/>
                        </a:spcAft>
                      </a:pPr>
                      <a:endParaRPr lang="en-US" sz="140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415501">
                <a:tc>
                  <a:txBody>
                    <a:bodyPr/>
                    <a:lstStyle/>
                    <a:p>
                      <a:pPr marL="0" marR="0" algn="l">
                        <a:spcBef>
                          <a:spcPts val="0"/>
                        </a:spcBef>
                        <a:spcAft>
                          <a:spcPts val="0"/>
                        </a:spcAft>
                      </a:pPr>
                      <a:r>
                        <a:rPr lang="en-US" sz="1200" b="0" dirty="0">
                          <a:latin typeface="Arial"/>
                          <a:ea typeface="Times New Roman"/>
                        </a:rPr>
                        <a:t>Scope 2: Indirect Emissions from the Use of Purchased Electricity, Steam, Heating and Cooling</a:t>
                      </a:r>
                      <a:endParaRPr lang="en-US" sz="1400" b="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l">
                        <a:spcBef>
                          <a:spcPts val="0"/>
                        </a:spcBef>
                        <a:spcAft>
                          <a:spcPts val="0"/>
                        </a:spcAft>
                      </a:pPr>
                      <a:endParaRPr lang="en-US" sz="140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l">
                        <a:spcBef>
                          <a:spcPts val="0"/>
                        </a:spcBef>
                        <a:spcAft>
                          <a:spcPts val="0"/>
                        </a:spcAft>
                      </a:pPr>
                      <a:endParaRPr lang="en-US" sz="140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l">
                        <a:spcBef>
                          <a:spcPts val="0"/>
                        </a:spcBef>
                        <a:spcAft>
                          <a:spcPts val="0"/>
                        </a:spcAft>
                      </a:pPr>
                      <a:endParaRPr lang="en-US" sz="140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l">
                        <a:spcBef>
                          <a:spcPts val="0"/>
                        </a:spcBef>
                        <a:spcAft>
                          <a:spcPts val="0"/>
                        </a:spcAft>
                      </a:pPr>
                      <a:endParaRPr lang="en-US" sz="140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242375">
                <a:tc>
                  <a:txBody>
                    <a:bodyPr/>
                    <a:lstStyle/>
                    <a:p>
                      <a:pPr marL="0" marR="0" algn="l">
                        <a:spcBef>
                          <a:spcPts val="0"/>
                        </a:spcBef>
                        <a:spcAft>
                          <a:spcPts val="0"/>
                        </a:spcAft>
                      </a:pPr>
                      <a:r>
                        <a:rPr lang="en-US" sz="1200" b="0" dirty="0">
                          <a:latin typeface="Arial"/>
                          <a:ea typeface="Times New Roman"/>
                        </a:rPr>
                        <a:t>Scope </a:t>
                      </a:r>
                      <a:r>
                        <a:rPr lang="en-US" sz="1200" b="0" dirty="0" smtClean="0">
                          <a:latin typeface="Arial"/>
                          <a:ea typeface="Times New Roman"/>
                        </a:rPr>
                        <a:t>3: </a:t>
                      </a:r>
                      <a:r>
                        <a:rPr kumimoji="0" lang="en-US" sz="1200" b="0" i="0" u="none" strike="noStrike" cap="none" normalizeH="0" baseline="0" dirty="0" smtClean="0">
                          <a:ln>
                            <a:noFill/>
                          </a:ln>
                          <a:solidFill>
                            <a:schemeClr val="tx1"/>
                          </a:solidFill>
                          <a:effectLst/>
                          <a:latin typeface="Arial" pitchFamily="34" charset="0"/>
                          <a:cs typeface="Arial" pitchFamily="34" charset="0"/>
                        </a:rPr>
                        <a:t>Other Indirect Emissions</a:t>
                      </a:r>
                      <a:endParaRPr lang="en-US" sz="1200" b="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l">
                        <a:spcBef>
                          <a:spcPts val="0"/>
                        </a:spcBef>
                        <a:spcAft>
                          <a:spcPts val="0"/>
                        </a:spcAft>
                      </a:pPr>
                      <a:endParaRPr lang="en-US" sz="140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l">
                        <a:spcBef>
                          <a:spcPts val="0"/>
                        </a:spcBef>
                        <a:spcAft>
                          <a:spcPts val="0"/>
                        </a:spcAft>
                      </a:pPr>
                      <a:endParaRPr lang="en-US" sz="140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l">
                        <a:spcBef>
                          <a:spcPts val="0"/>
                        </a:spcBef>
                        <a:spcAft>
                          <a:spcPts val="0"/>
                        </a:spcAft>
                      </a:pPr>
                      <a:endParaRPr lang="en-US" sz="140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l">
                        <a:spcBef>
                          <a:spcPts val="0"/>
                        </a:spcBef>
                        <a:spcAft>
                          <a:spcPts val="0"/>
                        </a:spcAft>
                      </a:pPr>
                      <a:endParaRPr lang="en-US" sz="140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207751">
                <a:tc>
                  <a:txBody>
                    <a:bodyPr/>
                    <a:lstStyle/>
                    <a:p>
                      <a:pPr marL="342900" marR="0" lvl="0" indent="-342900" algn="l">
                        <a:spcBef>
                          <a:spcPts val="0"/>
                        </a:spcBef>
                        <a:spcAft>
                          <a:spcPts val="0"/>
                        </a:spcAft>
                        <a:buFont typeface="+mj-lt"/>
                        <a:buAutoNum type="alphaLcPeriod"/>
                        <a:tabLst>
                          <a:tab pos="228600" algn="l"/>
                        </a:tabLst>
                      </a:pPr>
                      <a:r>
                        <a:rPr lang="en-US" sz="1200" b="0" dirty="0">
                          <a:latin typeface="Arial"/>
                          <a:ea typeface="Times New Roman"/>
                          <a:cs typeface="Times New Roman"/>
                        </a:rPr>
                        <a:t>Indirect Emissions from Purchased Products (Upstream)</a:t>
                      </a:r>
                      <a:endParaRPr lang="en-US" sz="1400" b="0" dirty="0">
                        <a:latin typeface="Times New Roman"/>
                        <a:ea typeface="Times New Roman"/>
                        <a:cs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spcBef>
                          <a:spcPts val="0"/>
                        </a:spcBef>
                        <a:spcAft>
                          <a:spcPts val="0"/>
                        </a:spcAft>
                      </a:pPr>
                      <a:endParaRPr lang="en-US" sz="1200" dirty="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spcBef>
                          <a:spcPts val="0"/>
                        </a:spcBef>
                        <a:spcAft>
                          <a:spcPts val="0"/>
                        </a:spcAft>
                      </a:pPr>
                      <a:endParaRPr lang="en-US" sz="1200" dirty="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spcBef>
                          <a:spcPts val="0"/>
                        </a:spcBef>
                        <a:spcAft>
                          <a:spcPts val="0"/>
                        </a:spcAft>
                      </a:pPr>
                      <a:endParaRPr lang="en-US" sz="1200" dirty="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spcBef>
                          <a:spcPts val="0"/>
                        </a:spcBef>
                        <a:spcAft>
                          <a:spcPts val="0"/>
                        </a:spcAft>
                      </a:pPr>
                      <a:endParaRPr lang="en-US" sz="1200" dirty="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15501">
                <a:tc>
                  <a:txBody>
                    <a:bodyPr/>
                    <a:lstStyle/>
                    <a:p>
                      <a:pPr marL="342900" marR="0" lvl="0" indent="-342900" algn="l" fontAlgn="base">
                        <a:spcBef>
                          <a:spcPts val="0"/>
                        </a:spcBef>
                        <a:spcAft>
                          <a:spcPts val="0"/>
                        </a:spcAft>
                        <a:buClr>
                          <a:schemeClr val="tx2"/>
                        </a:buClr>
                        <a:buSzPts val="1000"/>
                        <a:buFont typeface="Arial" pitchFamily="34" charset="0"/>
                        <a:buNone/>
                        <a:tabLst>
                          <a:tab pos="457200" algn="l"/>
                        </a:tabLst>
                      </a:pPr>
                      <a:r>
                        <a:rPr lang="en-US" sz="1200" u="none" strike="noStrike" dirty="0" smtClean="0">
                          <a:effectLst/>
                          <a:latin typeface="Arial"/>
                          <a:ea typeface="Arial Unicode MS"/>
                          <a:cs typeface="Arial Unicode MS"/>
                        </a:rPr>
                        <a:t>   1.   Purchased </a:t>
                      </a:r>
                      <a:r>
                        <a:rPr lang="en-US" sz="1200" u="none" strike="noStrike" dirty="0">
                          <a:effectLst/>
                          <a:latin typeface="Arial"/>
                          <a:ea typeface="Arial Unicode MS"/>
                          <a:cs typeface="Arial Unicode MS"/>
                        </a:rPr>
                        <a:t>Goods &amp; Services (Cradle-to-Gate Emissions</a:t>
                      </a:r>
                      <a:r>
                        <a:rPr lang="en-US" sz="1200" u="none" strike="noStrike" dirty="0" smtClean="0">
                          <a:effectLst/>
                          <a:latin typeface="Arial"/>
                          <a:ea typeface="Arial Unicode MS"/>
                          <a:cs typeface="Arial Unicode MS"/>
                        </a:rPr>
                        <a:t>)</a:t>
                      </a:r>
                    </a:p>
                    <a:p>
                      <a:pPr marL="342900" marR="0" lvl="0" indent="-342900" algn="l" fontAlgn="base">
                        <a:spcBef>
                          <a:spcPts val="0"/>
                        </a:spcBef>
                        <a:spcAft>
                          <a:spcPts val="0"/>
                        </a:spcAft>
                        <a:buClr>
                          <a:schemeClr val="tx2"/>
                        </a:buClr>
                        <a:buSzPts val="1000"/>
                        <a:buFont typeface="Arial" pitchFamily="34" charset="0"/>
                        <a:buNone/>
                        <a:tabLst>
                          <a:tab pos="457200" algn="l"/>
                        </a:tabLst>
                      </a:pPr>
                      <a:r>
                        <a:rPr lang="en-US" sz="1200" u="none" strike="noStrike" dirty="0" smtClean="0">
                          <a:effectLst/>
                          <a:latin typeface="Arial"/>
                          <a:ea typeface="Arial Unicode MS"/>
                          <a:cs typeface="Arial Unicode MS"/>
                        </a:rPr>
                        <a:t>        </a:t>
                      </a:r>
                      <a:r>
                        <a:rPr lang="en-US" sz="1200" u="none" strike="noStrike" dirty="0">
                          <a:effectLst/>
                          <a:latin typeface="Arial"/>
                          <a:ea typeface="Arial Unicode MS"/>
                          <a:cs typeface="Arial Unicode MS"/>
                        </a:rPr>
                        <a:t>(</a:t>
                      </a:r>
                      <a:r>
                        <a:rPr lang="en-US" sz="1200" u="none" strike="noStrike" dirty="0" smtClean="0">
                          <a:effectLst/>
                          <a:latin typeface="Arial"/>
                          <a:ea typeface="Arial Unicode MS"/>
                          <a:cs typeface="Arial Unicode MS"/>
                        </a:rPr>
                        <a:t>Not</a:t>
                      </a:r>
                      <a:r>
                        <a:rPr lang="en-US" sz="1200" u="none" strike="noStrike" baseline="0" dirty="0" smtClean="0">
                          <a:effectLst/>
                          <a:latin typeface="Arial"/>
                          <a:ea typeface="Arial Unicode MS"/>
                          <a:cs typeface="Arial Unicode MS"/>
                        </a:rPr>
                        <a:t> </a:t>
                      </a:r>
                      <a:r>
                        <a:rPr lang="en-US" sz="1200" u="none" strike="noStrike" dirty="0" smtClean="0">
                          <a:effectLst/>
                          <a:latin typeface="Arial"/>
                          <a:ea typeface="Arial Unicode MS"/>
                          <a:cs typeface="Arial Unicode MS"/>
                        </a:rPr>
                        <a:t>Otherwise </a:t>
                      </a:r>
                      <a:r>
                        <a:rPr lang="en-US" sz="1200" u="none" strike="noStrike" dirty="0">
                          <a:effectLst/>
                          <a:latin typeface="Arial"/>
                          <a:ea typeface="Arial Unicode MS"/>
                          <a:cs typeface="Arial Unicode MS"/>
                        </a:rPr>
                        <a:t>Included in Categories 2-10)</a:t>
                      </a:r>
                      <a:endParaRPr lang="en-US" sz="1400" u="none" strike="noStrike" dirty="0">
                        <a:effectLst/>
                        <a:latin typeface="Times New Roman"/>
                        <a:ea typeface="Arial Unicode MS"/>
                        <a:cs typeface="Arial Unicode MS"/>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dirty="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dirty="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1">
                <a:tc>
                  <a:txBody>
                    <a:bodyPr/>
                    <a:lstStyle/>
                    <a:p>
                      <a:pPr marL="342900" marR="0" lvl="0" indent="-342900" algn="l" fontAlgn="base">
                        <a:spcBef>
                          <a:spcPts val="0"/>
                        </a:spcBef>
                        <a:spcAft>
                          <a:spcPts val="0"/>
                        </a:spcAft>
                        <a:buClr>
                          <a:schemeClr val="tx2"/>
                        </a:buClr>
                        <a:buSzPts val="1000"/>
                        <a:buFont typeface="Arial" pitchFamily="34" charset="0"/>
                        <a:buNone/>
                        <a:tabLst>
                          <a:tab pos="457200" algn="l"/>
                        </a:tabLst>
                      </a:pPr>
                      <a:r>
                        <a:rPr lang="en-US" sz="1200" u="none" strike="noStrike" dirty="0" smtClean="0">
                          <a:effectLst/>
                          <a:latin typeface="Arial"/>
                          <a:ea typeface="Arial Unicode MS"/>
                          <a:cs typeface="Arial Unicode MS"/>
                        </a:rPr>
                        <a:t>   2.</a:t>
                      </a:r>
                      <a:r>
                        <a:rPr lang="en-US" sz="1200" u="none" strike="noStrike" baseline="0" dirty="0" smtClean="0">
                          <a:effectLst/>
                          <a:latin typeface="Arial"/>
                          <a:ea typeface="Arial Unicode MS"/>
                          <a:cs typeface="Arial Unicode MS"/>
                        </a:rPr>
                        <a:t>   </a:t>
                      </a:r>
                      <a:r>
                        <a:rPr lang="en-US" sz="1200" u="none" strike="noStrike" dirty="0" smtClean="0">
                          <a:effectLst/>
                          <a:latin typeface="Arial"/>
                          <a:ea typeface="Arial Unicode MS"/>
                          <a:cs typeface="Arial Unicode MS"/>
                        </a:rPr>
                        <a:t>Energy-Related </a:t>
                      </a:r>
                      <a:r>
                        <a:rPr lang="en-US" sz="1200" u="none" strike="noStrike" dirty="0">
                          <a:effectLst/>
                          <a:latin typeface="Arial"/>
                          <a:ea typeface="Arial Unicode MS"/>
                          <a:cs typeface="Arial Unicode MS"/>
                        </a:rPr>
                        <a:t>Emissions (Not Included in Scope 2)  </a:t>
                      </a:r>
                      <a:endParaRPr lang="en-US" sz="1400" u="none" strike="noStrike" dirty="0">
                        <a:effectLst/>
                        <a:latin typeface="Times New Roman"/>
                        <a:ea typeface="Arial Unicode MS"/>
                        <a:cs typeface="Arial Unicode MS"/>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1">
                <a:tc>
                  <a:txBody>
                    <a:bodyPr/>
                    <a:lstStyle/>
                    <a:p>
                      <a:pPr marL="342900" marR="0" lvl="0" indent="-342900" algn="l" fontAlgn="base">
                        <a:spcBef>
                          <a:spcPts val="0"/>
                        </a:spcBef>
                        <a:spcAft>
                          <a:spcPts val="0"/>
                        </a:spcAft>
                        <a:buClr>
                          <a:schemeClr val="tx2"/>
                        </a:buClr>
                        <a:buSzPts val="1000"/>
                        <a:buFont typeface="Arial" pitchFamily="34" charset="0"/>
                        <a:buNone/>
                        <a:tabLst>
                          <a:tab pos="457200" algn="l"/>
                        </a:tabLst>
                      </a:pPr>
                      <a:r>
                        <a:rPr lang="en-US" sz="1200" u="none" strike="noStrike" dirty="0" smtClean="0">
                          <a:effectLst/>
                          <a:latin typeface="Arial"/>
                          <a:ea typeface="Arial Unicode MS"/>
                          <a:cs typeface="Arial Unicode MS"/>
                        </a:rPr>
                        <a:t>   3.   Capital </a:t>
                      </a:r>
                      <a:r>
                        <a:rPr lang="en-US" sz="1200" u="none" strike="noStrike" dirty="0">
                          <a:effectLst/>
                          <a:latin typeface="Arial"/>
                          <a:ea typeface="Arial Unicode MS"/>
                          <a:cs typeface="Arial Unicode MS"/>
                        </a:rPr>
                        <a:t>Equipment</a:t>
                      </a:r>
                      <a:endParaRPr lang="en-US" sz="1400" u="none" strike="noStrike" dirty="0">
                        <a:effectLst/>
                        <a:latin typeface="Times New Roman"/>
                        <a:ea typeface="Arial Unicode MS"/>
                        <a:cs typeface="Arial Unicode MS"/>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dirty="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1">
                <a:tc>
                  <a:txBody>
                    <a:bodyPr/>
                    <a:lstStyle/>
                    <a:p>
                      <a:pPr marL="342900" marR="0" lvl="0" indent="-342900" algn="l" fontAlgn="base">
                        <a:spcBef>
                          <a:spcPts val="0"/>
                        </a:spcBef>
                        <a:spcAft>
                          <a:spcPts val="0"/>
                        </a:spcAft>
                        <a:buClr>
                          <a:schemeClr val="tx2"/>
                        </a:buClr>
                        <a:buSzPts val="1000"/>
                        <a:buFont typeface="Arial" pitchFamily="34" charset="0"/>
                        <a:buNone/>
                        <a:tabLst>
                          <a:tab pos="457200" algn="l"/>
                        </a:tabLst>
                      </a:pPr>
                      <a:r>
                        <a:rPr lang="en-US" sz="1200" u="none" strike="noStrike" dirty="0" smtClean="0">
                          <a:effectLst/>
                          <a:latin typeface="Arial"/>
                          <a:ea typeface="Arial Unicode MS"/>
                          <a:cs typeface="Arial Unicode MS"/>
                        </a:rPr>
                        <a:t>   4.   Transportation </a:t>
                      </a:r>
                      <a:r>
                        <a:rPr lang="en-US" sz="1200" u="none" strike="noStrike" dirty="0">
                          <a:effectLst/>
                          <a:latin typeface="Arial"/>
                          <a:ea typeface="Arial Unicode MS"/>
                          <a:cs typeface="Arial Unicode MS"/>
                        </a:rPr>
                        <a:t>&amp; Distribution</a:t>
                      </a:r>
                      <a:endParaRPr lang="en-US" sz="1400" u="none" strike="noStrike" dirty="0">
                        <a:effectLst/>
                        <a:latin typeface="Times New Roman"/>
                        <a:ea typeface="Arial Unicode MS"/>
                        <a:cs typeface="Arial Unicode MS"/>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dirty="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1">
                <a:tc>
                  <a:txBody>
                    <a:bodyPr/>
                    <a:lstStyle/>
                    <a:p>
                      <a:pPr marL="342900" marR="0" lvl="0" indent="-342900" algn="l" fontAlgn="base">
                        <a:spcBef>
                          <a:spcPts val="0"/>
                        </a:spcBef>
                        <a:spcAft>
                          <a:spcPts val="0"/>
                        </a:spcAft>
                        <a:buClr>
                          <a:schemeClr val="tx2"/>
                        </a:buClr>
                        <a:buSzPts val="1000"/>
                        <a:buFont typeface="Arial" pitchFamily="34" charset="0"/>
                        <a:buNone/>
                        <a:tabLst>
                          <a:tab pos="457200" algn="l"/>
                        </a:tabLst>
                      </a:pPr>
                      <a:r>
                        <a:rPr lang="en-US" sz="1200" u="none" strike="noStrike" dirty="0" smtClean="0">
                          <a:effectLst/>
                          <a:latin typeface="Arial"/>
                          <a:ea typeface="Arial Unicode MS"/>
                          <a:cs typeface="Arial Unicode MS"/>
                        </a:rPr>
                        <a:t>   5.   Waste </a:t>
                      </a:r>
                      <a:r>
                        <a:rPr lang="en-US" sz="1200" u="none" strike="noStrike" dirty="0">
                          <a:effectLst/>
                          <a:latin typeface="Arial"/>
                          <a:ea typeface="Arial Unicode MS"/>
                          <a:cs typeface="Arial Unicode MS"/>
                        </a:rPr>
                        <a:t>Generated in Operations</a:t>
                      </a:r>
                      <a:endParaRPr lang="en-US" sz="1400" u="none" strike="noStrike" dirty="0">
                        <a:effectLst/>
                        <a:latin typeface="Times New Roman"/>
                        <a:ea typeface="Arial Unicode MS"/>
                        <a:cs typeface="Arial Unicode MS"/>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1">
                <a:tc>
                  <a:txBody>
                    <a:bodyPr/>
                    <a:lstStyle/>
                    <a:p>
                      <a:pPr marL="342900" marR="0" lvl="0" indent="-342900" algn="l" fontAlgn="base">
                        <a:spcBef>
                          <a:spcPts val="0"/>
                        </a:spcBef>
                        <a:spcAft>
                          <a:spcPts val="0"/>
                        </a:spcAft>
                        <a:buClr>
                          <a:schemeClr val="tx2"/>
                        </a:buClr>
                        <a:buSzPts val="1000"/>
                        <a:buFont typeface="Arial" pitchFamily="34" charset="0"/>
                        <a:buNone/>
                        <a:tabLst>
                          <a:tab pos="457200" algn="l"/>
                        </a:tabLst>
                      </a:pPr>
                      <a:r>
                        <a:rPr lang="en-US" sz="1200" u="none" strike="noStrike" dirty="0" smtClean="0">
                          <a:effectLst/>
                          <a:latin typeface="Arial"/>
                          <a:ea typeface="Arial Unicode MS"/>
                          <a:cs typeface="Arial Unicode MS"/>
                        </a:rPr>
                        <a:t>   6.   Business </a:t>
                      </a:r>
                      <a:r>
                        <a:rPr lang="en-US" sz="1200" u="none" strike="noStrike" dirty="0">
                          <a:effectLst/>
                          <a:latin typeface="Arial"/>
                          <a:ea typeface="Arial Unicode MS"/>
                          <a:cs typeface="Arial Unicode MS"/>
                        </a:rPr>
                        <a:t>Travel</a:t>
                      </a:r>
                      <a:endParaRPr lang="en-US" sz="1400" u="none" strike="noStrike" dirty="0">
                        <a:effectLst/>
                        <a:latin typeface="Times New Roman"/>
                        <a:ea typeface="Arial Unicode MS"/>
                        <a:cs typeface="Arial Unicode MS"/>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1">
                <a:tc>
                  <a:txBody>
                    <a:bodyPr/>
                    <a:lstStyle/>
                    <a:p>
                      <a:pPr marL="342900" marR="0" lvl="0" indent="-342900" algn="l" fontAlgn="base">
                        <a:spcBef>
                          <a:spcPts val="0"/>
                        </a:spcBef>
                        <a:spcAft>
                          <a:spcPts val="0"/>
                        </a:spcAft>
                        <a:buClr>
                          <a:schemeClr val="tx2"/>
                        </a:buClr>
                        <a:buSzPts val="1000"/>
                        <a:buFont typeface="Arial" pitchFamily="34" charset="0"/>
                        <a:buNone/>
                        <a:tabLst>
                          <a:tab pos="457200" algn="l"/>
                        </a:tabLst>
                      </a:pPr>
                      <a:r>
                        <a:rPr lang="en-US" sz="1200" u="none" strike="noStrike" dirty="0" smtClean="0">
                          <a:effectLst/>
                          <a:latin typeface="Arial"/>
                          <a:ea typeface="Arial Unicode MS"/>
                          <a:cs typeface="Arial Unicode MS"/>
                        </a:rPr>
                        <a:t>   7.</a:t>
                      </a:r>
                      <a:r>
                        <a:rPr lang="en-US" sz="1200" u="none" strike="noStrike" baseline="0" dirty="0" smtClean="0">
                          <a:effectLst/>
                          <a:latin typeface="Arial"/>
                          <a:ea typeface="Arial Unicode MS"/>
                          <a:cs typeface="Arial Unicode MS"/>
                        </a:rPr>
                        <a:t>   </a:t>
                      </a:r>
                      <a:r>
                        <a:rPr lang="en-US" sz="1200" u="none" strike="noStrike" dirty="0" smtClean="0">
                          <a:effectLst/>
                          <a:latin typeface="Arial"/>
                          <a:ea typeface="Arial Unicode MS"/>
                          <a:cs typeface="Arial Unicode MS"/>
                        </a:rPr>
                        <a:t>Franchises </a:t>
                      </a:r>
                      <a:r>
                        <a:rPr lang="en-US" sz="1200" u="none" strike="noStrike" dirty="0">
                          <a:effectLst/>
                          <a:latin typeface="Arial"/>
                          <a:ea typeface="Arial Unicode MS"/>
                          <a:cs typeface="Arial Unicode MS"/>
                        </a:rPr>
                        <a:t>(Not Included in Scope 1 or </a:t>
                      </a:r>
                      <a:r>
                        <a:rPr lang="en-US" sz="1200" u="none" strike="noStrike" dirty="0" smtClean="0">
                          <a:effectLst/>
                          <a:latin typeface="Arial"/>
                          <a:ea typeface="Arial Unicode MS"/>
                          <a:cs typeface="Arial Unicode MS"/>
                        </a:rPr>
                        <a:t>2)</a:t>
                      </a:r>
                      <a:endParaRPr lang="en-US" sz="1400" u="none" strike="noStrike" dirty="0">
                        <a:effectLst/>
                        <a:latin typeface="Times New Roman"/>
                        <a:ea typeface="Arial Unicode MS"/>
                        <a:cs typeface="Arial Unicode MS"/>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1">
                <a:tc>
                  <a:txBody>
                    <a:bodyPr/>
                    <a:lstStyle/>
                    <a:p>
                      <a:pPr marL="342900" marR="0" lvl="0" indent="-342900" algn="l" fontAlgn="base">
                        <a:spcBef>
                          <a:spcPts val="0"/>
                        </a:spcBef>
                        <a:spcAft>
                          <a:spcPts val="0"/>
                        </a:spcAft>
                        <a:buClr>
                          <a:schemeClr val="tx2"/>
                        </a:buClr>
                        <a:buSzPts val="1000"/>
                        <a:buFont typeface="Arial" pitchFamily="34" charset="0"/>
                        <a:buNone/>
                        <a:tabLst>
                          <a:tab pos="457200" algn="l"/>
                        </a:tabLst>
                      </a:pPr>
                      <a:r>
                        <a:rPr lang="en-US" sz="1200" u="none" strike="noStrike" dirty="0" smtClean="0">
                          <a:effectLst/>
                          <a:latin typeface="Arial"/>
                          <a:ea typeface="Arial Unicode MS"/>
                          <a:cs typeface="Arial Unicode MS"/>
                        </a:rPr>
                        <a:t>   8.</a:t>
                      </a:r>
                      <a:r>
                        <a:rPr lang="en-US" sz="1200" u="none" strike="noStrike" baseline="0" dirty="0" smtClean="0">
                          <a:effectLst/>
                          <a:latin typeface="Arial"/>
                          <a:ea typeface="Arial Unicode MS"/>
                          <a:cs typeface="Arial Unicode MS"/>
                        </a:rPr>
                        <a:t>    </a:t>
                      </a:r>
                      <a:r>
                        <a:rPr lang="en-US" sz="1200" u="none" strike="noStrike" dirty="0" smtClean="0">
                          <a:effectLst/>
                          <a:latin typeface="Arial"/>
                          <a:ea typeface="Arial Unicode MS"/>
                          <a:cs typeface="Arial Unicode MS"/>
                        </a:rPr>
                        <a:t>Leased </a:t>
                      </a:r>
                      <a:r>
                        <a:rPr lang="en-US" sz="1200" u="none" strike="noStrike" dirty="0">
                          <a:effectLst/>
                          <a:latin typeface="Arial"/>
                          <a:ea typeface="Arial Unicode MS"/>
                          <a:cs typeface="Arial Unicode MS"/>
                        </a:rPr>
                        <a:t>Assets (Not Included in Scope 1 or 2</a:t>
                      </a:r>
                      <a:r>
                        <a:rPr lang="en-US" sz="1200" u="none" strike="noStrike" dirty="0" smtClean="0">
                          <a:effectLst/>
                          <a:latin typeface="Arial"/>
                          <a:ea typeface="Arial Unicode MS"/>
                          <a:cs typeface="Arial Unicode MS"/>
                        </a:rPr>
                        <a:t>)</a:t>
                      </a:r>
                      <a:endParaRPr lang="en-US" sz="1400" u="none" strike="noStrike" dirty="0">
                        <a:effectLst/>
                        <a:latin typeface="Times New Roman"/>
                        <a:ea typeface="Arial Unicode MS"/>
                        <a:cs typeface="Arial Unicode MS"/>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1">
                <a:tc>
                  <a:txBody>
                    <a:bodyPr/>
                    <a:lstStyle/>
                    <a:p>
                      <a:pPr marL="342900" marR="0" lvl="0" indent="-342900" algn="l" fontAlgn="base">
                        <a:spcBef>
                          <a:spcPts val="0"/>
                        </a:spcBef>
                        <a:spcAft>
                          <a:spcPts val="0"/>
                        </a:spcAft>
                        <a:buClr>
                          <a:schemeClr val="tx2"/>
                        </a:buClr>
                        <a:buSzPts val="1000"/>
                        <a:buFont typeface="Arial" pitchFamily="34" charset="0"/>
                        <a:buNone/>
                        <a:tabLst>
                          <a:tab pos="457200" algn="l"/>
                        </a:tabLst>
                      </a:pPr>
                      <a:r>
                        <a:rPr lang="en-US" sz="1200" u="none" strike="noStrike" dirty="0" smtClean="0">
                          <a:effectLst/>
                          <a:latin typeface="Arial"/>
                          <a:ea typeface="Arial Unicode MS"/>
                          <a:cs typeface="Arial Unicode MS"/>
                        </a:rPr>
                        <a:t>   9.    Investments </a:t>
                      </a:r>
                      <a:r>
                        <a:rPr lang="en-US" sz="1200" u="none" strike="noStrike" dirty="0">
                          <a:effectLst/>
                          <a:latin typeface="Arial"/>
                          <a:ea typeface="Arial Unicode MS"/>
                          <a:cs typeface="Arial Unicode MS"/>
                        </a:rPr>
                        <a:t>(Not Included in Scope 1 or 2)</a:t>
                      </a:r>
                      <a:endParaRPr lang="en-US" sz="1400" u="none" strike="noStrike" dirty="0">
                        <a:effectLst/>
                        <a:latin typeface="Times New Roman"/>
                        <a:ea typeface="Arial Unicode MS"/>
                        <a:cs typeface="Arial Unicode MS"/>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1">
                <a:tc>
                  <a:txBody>
                    <a:bodyPr/>
                    <a:lstStyle/>
                    <a:p>
                      <a:pPr marL="342900" marR="0" lvl="0" indent="-342900" algn="l" fontAlgn="base">
                        <a:spcBef>
                          <a:spcPts val="0"/>
                        </a:spcBef>
                        <a:spcAft>
                          <a:spcPts val="0"/>
                        </a:spcAft>
                        <a:buClr>
                          <a:schemeClr val="tx2"/>
                        </a:buClr>
                        <a:buSzPts val="1000"/>
                        <a:buFont typeface="Arial" pitchFamily="34" charset="0"/>
                        <a:buNone/>
                        <a:tabLst>
                          <a:tab pos="457200" algn="l"/>
                        </a:tabLst>
                      </a:pPr>
                      <a:r>
                        <a:rPr lang="en-US" sz="1200" u="none" strike="noStrike" dirty="0" smtClean="0">
                          <a:effectLst/>
                          <a:latin typeface="Arial"/>
                          <a:ea typeface="Arial Unicode MS"/>
                          <a:cs typeface="Arial Unicode MS"/>
                        </a:rPr>
                        <a:t>   10.   Other</a:t>
                      </a:r>
                      <a:endParaRPr lang="en-US" sz="1400" u="none" strike="noStrike" dirty="0">
                        <a:effectLst/>
                        <a:latin typeface="Times New Roman"/>
                        <a:ea typeface="Arial Unicode MS"/>
                        <a:cs typeface="Arial Unicode MS"/>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dirty="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1">
                <a:tc>
                  <a:txBody>
                    <a:bodyPr/>
                    <a:lstStyle/>
                    <a:p>
                      <a:pPr marL="0" marR="0" algn="l">
                        <a:spcBef>
                          <a:spcPts val="0"/>
                        </a:spcBef>
                        <a:spcAft>
                          <a:spcPts val="0"/>
                        </a:spcAft>
                      </a:pPr>
                      <a:r>
                        <a:rPr lang="en-US" sz="1200" b="0" dirty="0">
                          <a:latin typeface="Arial"/>
                          <a:ea typeface="Times New Roman"/>
                        </a:rPr>
                        <a:t>b. Indirect Emissions from Sold Products (Downstream)</a:t>
                      </a:r>
                      <a:endParaRPr lang="en-US" sz="1400" b="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spcBef>
                          <a:spcPts val="0"/>
                        </a:spcBef>
                        <a:spcAft>
                          <a:spcPts val="0"/>
                        </a:spcAft>
                      </a:pPr>
                      <a:endParaRPr lang="en-US" sz="1200" dirty="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spcBef>
                          <a:spcPts val="0"/>
                        </a:spcBef>
                        <a:spcAft>
                          <a:spcPts val="0"/>
                        </a:spcAft>
                      </a:pPr>
                      <a:endParaRPr lang="en-US" sz="1200" dirty="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spcBef>
                          <a:spcPts val="0"/>
                        </a:spcBef>
                        <a:spcAft>
                          <a:spcPts val="0"/>
                        </a:spcAft>
                      </a:pPr>
                      <a:endParaRPr lang="en-US" sz="1200" dirty="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spcBef>
                          <a:spcPts val="0"/>
                        </a:spcBef>
                        <a:spcAft>
                          <a:spcPts val="0"/>
                        </a:spcAft>
                      </a:pPr>
                      <a:endParaRPr lang="en-US" sz="1200" dirty="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251063">
                <a:tc>
                  <a:txBody>
                    <a:bodyPr/>
                    <a:lstStyle/>
                    <a:p>
                      <a:pPr marL="342900" marR="0" lvl="0" indent="-342900" algn="l" fontAlgn="base">
                        <a:spcBef>
                          <a:spcPts val="0"/>
                        </a:spcBef>
                        <a:spcAft>
                          <a:spcPts val="0"/>
                        </a:spcAft>
                        <a:buSzPts val="1000"/>
                        <a:buFont typeface="Arial" pitchFamily="34" charset="0"/>
                        <a:buNone/>
                        <a:tabLst>
                          <a:tab pos="457200" algn="l"/>
                        </a:tabLst>
                      </a:pPr>
                      <a:r>
                        <a:rPr lang="en-US" sz="1200" kern="1200" dirty="0" smtClean="0">
                          <a:solidFill>
                            <a:schemeClr val="tx1"/>
                          </a:solidFill>
                          <a:latin typeface="Arial"/>
                          <a:ea typeface="Times New Roman"/>
                          <a:cs typeface="+mn-cs"/>
                        </a:rPr>
                        <a:t>   1.   Franchises </a:t>
                      </a:r>
                      <a:r>
                        <a:rPr lang="en-US" sz="1200" kern="1200" dirty="0">
                          <a:solidFill>
                            <a:schemeClr val="tx1"/>
                          </a:solidFill>
                          <a:latin typeface="Arial"/>
                          <a:ea typeface="Times New Roman"/>
                          <a:cs typeface="+mn-cs"/>
                        </a:rPr>
                        <a:t>(Not Included in Scope 1 or </a:t>
                      </a:r>
                      <a:r>
                        <a:rPr lang="en-US" sz="1200" kern="1200" dirty="0" smtClean="0">
                          <a:solidFill>
                            <a:schemeClr val="tx1"/>
                          </a:solidFill>
                          <a:latin typeface="Arial"/>
                          <a:ea typeface="Times New Roman"/>
                          <a:cs typeface="+mn-cs"/>
                        </a:rPr>
                        <a:t>2</a:t>
                      </a:r>
                      <a:endParaRPr lang="en-US" sz="1200" kern="1200" dirty="0">
                        <a:solidFill>
                          <a:schemeClr val="tx1"/>
                        </a:solidFill>
                        <a:latin typeface="Arial"/>
                        <a:ea typeface="Times New Roman"/>
                        <a:cs typeface="+mn-cs"/>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dirty="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112">
                <a:tc>
                  <a:txBody>
                    <a:bodyPr/>
                    <a:lstStyle/>
                    <a:p>
                      <a:pPr marL="342900" marR="0" lvl="0" indent="-342900" algn="l" fontAlgn="base">
                        <a:spcBef>
                          <a:spcPts val="0"/>
                        </a:spcBef>
                        <a:spcAft>
                          <a:spcPts val="0"/>
                        </a:spcAft>
                        <a:buSzPts val="1000"/>
                        <a:buFont typeface="Arial" pitchFamily="34" charset="0"/>
                        <a:buNone/>
                        <a:tabLst>
                          <a:tab pos="457200" algn="l"/>
                        </a:tabLst>
                      </a:pPr>
                      <a:r>
                        <a:rPr lang="en-US" sz="1200" kern="1200" dirty="0" smtClean="0">
                          <a:solidFill>
                            <a:schemeClr val="tx1"/>
                          </a:solidFill>
                          <a:latin typeface="Arial"/>
                          <a:ea typeface="Times New Roman"/>
                          <a:cs typeface="+mn-cs"/>
                        </a:rPr>
                        <a:t>   2.  </a:t>
                      </a:r>
                      <a:r>
                        <a:rPr lang="en-US" sz="1200" kern="1200" baseline="0" dirty="0" smtClean="0">
                          <a:solidFill>
                            <a:schemeClr val="tx1"/>
                          </a:solidFill>
                          <a:latin typeface="Arial"/>
                          <a:ea typeface="Times New Roman"/>
                          <a:cs typeface="+mn-cs"/>
                        </a:rPr>
                        <a:t> </a:t>
                      </a:r>
                      <a:r>
                        <a:rPr lang="en-US" sz="1200" kern="1200" dirty="0" smtClean="0">
                          <a:solidFill>
                            <a:schemeClr val="tx1"/>
                          </a:solidFill>
                          <a:latin typeface="Arial"/>
                          <a:ea typeface="Times New Roman"/>
                          <a:cs typeface="+mn-cs"/>
                        </a:rPr>
                        <a:t>Leased </a:t>
                      </a:r>
                      <a:r>
                        <a:rPr lang="en-US" sz="1200" kern="1200" dirty="0">
                          <a:solidFill>
                            <a:schemeClr val="tx1"/>
                          </a:solidFill>
                          <a:latin typeface="Arial"/>
                          <a:ea typeface="Times New Roman"/>
                          <a:cs typeface="+mn-cs"/>
                        </a:rPr>
                        <a:t>Assets (Not Included in Scope 1 or </a:t>
                      </a:r>
                      <a:r>
                        <a:rPr lang="en-US" sz="1200" kern="1200" dirty="0" smtClean="0">
                          <a:solidFill>
                            <a:schemeClr val="tx1"/>
                          </a:solidFill>
                          <a:latin typeface="Arial"/>
                          <a:ea typeface="Times New Roman"/>
                          <a:cs typeface="+mn-cs"/>
                        </a:rPr>
                        <a:t>2</a:t>
                      </a:r>
                      <a:endParaRPr lang="en-US" sz="1200" kern="1200" dirty="0">
                        <a:solidFill>
                          <a:schemeClr val="tx1"/>
                        </a:solidFill>
                        <a:latin typeface="Arial"/>
                        <a:ea typeface="Times New Roman"/>
                        <a:cs typeface="+mn-cs"/>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1">
                <a:tc>
                  <a:txBody>
                    <a:bodyPr/>
                    <a:lstStyle/>
                    <a:p>
                      <a:pPr marL="285750" marR="0" lvl="0" indent="-285750" algn="l" fontAlgn="base">
                        <a:spcBef>
                          <a:spcPts val="0"/>
                        </a:spcBef>
                        <a:spcAft>
                          <a:spcPts val="0"/>
                        </a:spcAft>
                        <a:buSzPts val="1000"/>
                        <a:buFont typeface="Arial" pitchFamily="34" charset="0"/>
                        <a:buNone/>
                        <a:tabLst>
                          <a:tab pos="457200" algn="l"/>
                        </a:tabLst>
                      </a:pPr>
                      <a:r>
                        <a:rPr lang="en-US" sz="1200" kern="1200" dirty="0" smtClean="0">
                          <a:solidFill>
                            <a:schemeClr val="tx1"/>
                          </a:solidFill>
                          <a:latin typeface="Arial"/>
                          <a:ea typeface="Times New Roman"/>
                          <a:cs typeface="+mn-cs"/>
                        </a:rPr>
                        <a:t>   3.   Distribution </a:t>
                      </a:r>
                      <a:r>
                        <a:rPr lang="en-US" sz="1200" kern="1200" dirty="0">
                          <a:solidFill>
                            <a:schemeClr val="tx1"/>
                          </a:solidFill>
                          <a:latin typeface="Arial"/>
                          <a:ea typeface="Times New Roman"/>
                          <a:cs typeface="+mn-cs"/>
                        </a:rPr>
                        <a:t>of Sold Products</a:t>
                      </a: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1">
                <a:tc>
                  <a:txBody>
                    <a:bodyPr/>
                    <a:lstStyle/>
                    <a:p>
                      <a:pPr marL="285750" marR="0" lvl="0" indent="-285750" algn="l" fontAlgn="base">
                        <a:spcBef>
                          <a:spcPts val="0"/>
                        </a:spcBef>
                        <a:spcAft>
                          <a:spcPts val="0"/>
                        </a:spcAft>
                        <a:buSzPts val="1000"/>
                        <a:buFont typeface="Arial" pitchFamily="34" charset="0"/>
                        <a:buNone/>
                        <a:tabLst>
                          <a:tab pos="457200" algn="l"/>
                        </a:tabLst>
                      </a:pPr>
                      <a:r>
                        <a:rPr lang="en-US" sz="1200" kern="1200" dirty="0" smtClean="0">
                          <a:solidFill>
                            <a:schemeClr val="tx1"/>
                          </a:solidFill>
                          <a:latin typeface="Arial"/>
                          <a:ea typeface="Times New Roman"/>
                          <a:cs typeface="+mn-cs"/>
                        </a:rPr>
                        <a:t>   4.   Use of Sold Products</a:t>
                      </a:r>
                      <a:endParaRPr lang="en-US" sz="1200" kern="1200" dirty="0">
                        <a:solidFill>
                          <a:schemeClr val="tx1"/>
                        </a:solidFill>
                        <a:latin typeface="Arial"/>
                        <a:ea typeface="Times New Roman"/>
                        <a:cs typeface="+mn-cs"/>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1">
                <a:tc>
                  <a:txBody>
                    <a:bodyPr/>
                    <a:lstStyle/>
                    <a:p>
                      <a:pPr marL="342900" marR="0" lvl="0" indent="-342900" algn="l" fontAlgn="base">
                        <a:spcBef>
                          <a:spcPts val="0"/>
                        </a:spcBef>
                        <a:spcAft>
                          <a:spcPts val="0"/>
                        </a:spcAft>
                        <a:buSzPts val="1000"/>
                        <a:buFont typeface="Arial" pitchFamily="34" charset="0"/>
                        <a:buNone/>
                        <a:tabLst>
                          <a:tab pos="457200" algn="l"/>
                        </a:tabLst>
                      </a:pPr>
                      <a:r>
                        <a:rPr lang="en-US" sz="1200" kern="1200" dirty="0" smtClean="0">
                          <a:solidFill>
                            <a:schemeClr val="tx1"/>
                          </a:solidFill>
                          <a:latin typeface="Arial"/>
                          <a:ea typeface="Times New Roman"/>
                          <a:cs typeface="+mn-cs"/>
                        </a:rPr>
                        <a:t>   5.   Disposal </a:t>
                      </a:r>
                      <a:r>
                        <a:rPr lang="en-US" sz="1200" kern="1200" dirty="0">
                          <a:solidFill>
                            <a:schemeClr val="tx1"/>
                          </a:solidFill>
                          <a:latin typeface="Arial"/>
                          <a:ea typeface="Times New Roman"/>
                          <a:cs typeface="+mn-cs"/>
                        </a:rPr>
                        <a:t>of Sold Products at the End of Life</a:t>
                      </a: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1">
                <a:tc>
                  <a:txBody>
                    <a:bodyPr/>
                    <a:lstStyle/>
                    <a:p>
                      <a:pPr marL="342900" marR="0" lvl="0" indent="-342900" algn="l" fontAlgn="base">
                        <a:spcBef>
                          <a:spcPts val="0"/>
                        </a:spcBef>
                        <a:spcAft>
                          <a:spcPts val="0"/>
                        </a:spcAft>
                        <a:buSzPts val="1000"/>
                        <a:buFont typeface="Arial" pitchFamily="34" charset="0"/>
                        <a:buNone/>
                        <a:tabLst>
                          <a:tab pos="457200" algn="l"/>
                        </a:tabLst>
                      </a:pPr>
                      <a:r>
                        <a:rPr lang="en-US" sz="1200" kern="1200" dirty="0" smtClean="0">
                          <a:solidFill>
                            <a:schemeClr val="tx1"/>
                          </a:solidFill>
                          <a:latin typeface="Arial"/>
                          <a:ea typeface="Times New Roman"/>
                          <a:cs typeface="+mn-cs"/>
                        </a:rPr>
                        <a:t>    6.   Other</a:t>
                      </a:r>
                      <a:endParaRPr lang="en-US" sz="1200" kern="1200" dirty="0">
                        <a:solidFill>
                          <a:schemeClr val="tx1"/>
                        </a:solidFill>
                        <a:latin typeface="Arial"/>
                        <a:ea typeface="Times New Roman"/>
                        <a:cs typeface="+mn-cs"/>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1">
                <a:tc>
                  <a:txBody>
                    <a:bodyPr/>
                    <a:lstStyle/>
                    <a:p>
                      <a:pPr marL="0" marR="0" algn="l">
                        <a:spcBef>
                          <a:spcPts val="0"/>
                        </a:spcBef>
                        <a:spcAft>
                          <a:spcPts val="0"/>
                        </a:spcAft>
                      </a:pPr>
                      <a:r>
                        <a:rPr lang="en-US" sz="1200" b="0" dirty="0">
                          <a:latin typeface="Arial"/>
                          <a:ea typeface="Times New Roman"/>
                        </a:rPr>
                        <a:t>c. Other Indirect Emissions</a:t>
                      </a:r>
                      <a:endParaRPr lang="en-US" sz="1400" b="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228600" marR="0" algn="l">
                        <a:spcBef>
                          <a:spcPts val="0"/>
                        </a:spcBef>
                        <a:spcAft>
                          <a:spcPts val="0"/>
                        </a:spcAft>
                      </a:pPr>
                      <a:endParaRPr lang="en-US" sz="1200" dirty="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207751">
                <a:tc>
                  <a:txBody>
                    <a:bodyPr/>
                    <a:lstStyle/>
                    <a:p>
                      <a:pPr marL="342900" marR="0" lvl="0" indent="-342900" algn="l" defTabSz="914400" rtl="0" eaLnBrk="1" fontAlgn="base" latinLnBrk="0" hangingPunct="1">
                        <a:spcBef>
                          <a:spcPts val="0"/>
                        </a:spcBef>
                        <a:spcAft>
                          <a:spcPts val="0"/>
                        </a:spcAft>
                        <a:buSzPts val="1000"/>
                        <a:buFont typeface="Arial" pitchFamily="34" charset="0"/>
                        <a:buNone/>
                        <a:tabLst>
                          <a:tab pos="457200" algn="l"/>
                        </a:tabLst>
                      </a:pPr>
                      <a:r>
                        <a:rPr lang="en-US" sz="1200" kern="1200" dirty="0" smtClean="0">
                          <a:solidFill>
                            <a:schemeClr val="tx1"/>
                          </a:solidFill>
                          <a:latin typeface="Arial"/>
                          <a:ea typeface="Times New Roman"/>
                          <a:cs typeface="+mn-cs"/>
                        </a:rPr>
                        <a:t>   1.   Employee Commuting</a:t>
                      </a: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dirty="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gn="l">
                        <a:spcBef>
                          <a:spcPts val="0"/>
                        </a:spcBef>
                        <a:spcAft>
                          <a:spcPts val="0"/>
                        </a:spcAft>
                      </a:pPr>
                      <a:endParaRPr lang="en-US" sz="1200" dirty="0">
                        <a:latin typeface="Arial"/>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375">
                <a:tc>
                  <a:txBody>
                    <a:bodyPr/>
                    <a:lstStyle/>
                    <a:p>
                      <a:pPr marL="342900" marR="0" lvl="0" indent="-342900" algn="l" defTabSz="914400" rtl="0" eaLnBrk="1" fontAlgn="base" latinLnBrk="0" hangingPunct="1">
                        <a:spcBef>
                          <a:spcPts val="0"/>
                        </a:spcBef>
                        <a:spcAft>
                          <a:spcPts val="0"/>
                        </a:spcAft>
                        <a:buSzPts val="1000"/>
                        <a:buFont typeface="Arial" pitchFamily="34" charset="0"/>
                        <a:buNone/>
                        <a:tabLst>
                          <a:tab pos="457200" algn="l"/>
                        </a:tabLst>
                      </a:pPr>
                      <a:r>
                        <a:rPr lang="en-US" sz="1200" kern="1200" dirty="0" smtClean="0">
                          <a:solidFill>
                            <a:schemeClr val="tx1"/>
                          </a:solidFill>
                          <a:latin typeface="Arial"/>
                          <a:ea typeface="Times New Roman"/>
                          <a:cs typeface="+mn-cs"/>
                        </a:rPr>
                        <a:t>   2.</a:t>
                      </a:r>
                      <a:r>
                        <a:rPr lang="en-US" sz="1200" kern="1200" baseline="0" dirty="0" smtClean="0">
                          <a:solidFill>
                            <a:schemeClr val="tx1"/>
                          </a:solidFill>
                          <a:latin typeface="Arial"/>
                          <a:ea typeface="Times New Roman"/>
                          <a:cs typeface="+mn-cs"/>
                        </a:rPr>
                        <a:t>   </a:t>
                      </a:r>
                      <a:r>
                        <a:rPr lang="en-US" sz="1200" kern="1200" dirty="0" smtClean="0">
                          <a:solidFill>
                            <a:schemeClr val="tx1"/>
                          </a:solidFill>
                          <a:latin typeface="Arial"/>
                          <a:ea typeface="Times New Roman"/>
                          <a:cs typeface="+mn-cs"/>
                        </a:rPr>
                        <a:t>Other</a:t>
                      </a: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40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40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40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40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375">
                <a:tc>
                  <a:txBody>
                    <a:bodyPr/>
                    <a:lstStyle/>
                    <a:p>
                      <a:pPr marL="0" marR="0" algn="l">
                        <a:spcBef>
                          <a:spcPts val="0"/>
                        </a:spcBef>
                        <a:spcAft>
                          <a:spcPts val="0"/>
                        </a:spcAft>
                      </a:pPr>
                      <a:r>
                        <a:rPr lang="en-US" sz="1200">
                          <a:latin typeface="Arial"/>
                          <a:ea typeface="Times New Roman"/>
                        </a:rPr>
                        <a:t>Direct (Tier 1) Supplier Emissions</a:t>
                      </a:r>
                      <a:endParaRPr lang="en-US" sz="140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l">
                        <a:spcBef>
                          <a:spcPts val="0"/>
                        </a:spcBef>
                        <a:spcAft>
                          <a:spcPts val="0"/>
                        </a:spcAft>
                      </a:pPr>
                      <a:endParaRPr lang="en-US" sz="140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l">
                        <a:spcBef>
                          <a:spcPts val="0"/>
                        </a:spcBef>
                        <a:spcAft>
                          <a:spcPts val="0"/>
                        </a:spcAft>
                      </a:pPr>
                      <a:r>
                        <a:rPr lang="en-US" sz="1200">
                          <a:latin typeface="Arial"/>
                          <a:ea typeface="Times New Roman"/>
                        </a:rPr>
                        <a:t>N/A</a:t>
                      </a:r>
                      <a:endParaRPr lang="en-US" sz="140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l">
                        <a:spcBef>
                          <a:spcPts val="0"/>
                        </a:spcBef>
                        <a:spcAft>
                          <a:spcPts val="0"/>
                        </a:spcAft>
                      </a:pPr>
                      <a:endParaRPr lang="en-US" sz="140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l">
                        <a:spcBef>
                          <a:spcPts val="0"/>
                        </a:spcBef>
                        <a:spcAft>
                          <a:spcPts val="0"/>
                        </a:spcAft>
                      </a:pPr>
                      <a:endParaRPr lang="en-US" sz="140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242375">
                <a:tc>
                  <a:txBody>
                    <a:bodyPr/>
                    <a:lstStyle/>
                    <a:p>
                      <a:pPr marL="0" marR="0" algn="l">
                        <a:spcBef>
                          <a:spcPts val="0"/>
                        </a:spcBef>
                        <a:spcAft>
                          <a:spcPts val="0"/>
                        </a:spcAft>
                      </a:pPr>
                      <a:r>
                        <a:rPr lang="en-US" sz="1200" dirty="0">
                          <a:latin typeface="Arial"/>
                          <a:ea typeface="Times New Roman"/>
                        </a:rPr>
                        <a:t>       % of suppliers accounted for (as a % of total spend)</a:t>
                      </a:r>
                      <a:endParaRPr lang="en-US" sz="140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gridSpan="4">
                  <a:txBody>
                    <a:bodyPr/>
                    <a:lstStyle/>
                    <a:p>
                      <a:pPr marL="0" marR="0" algn="l">
                        <a:spcBef>
                          <a:spcPts val="0"/>
                        </a:spcBef>
                        <a:spcAft>
                          <a:spcPts val="0"/>
                        </a:spcAft>
                      </a:pPr>
                      <a:endParaRPr lang="en-US" sz="140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42375">
                <a:tc>
                  <a:txBody>
                    <a:bodyPr/>
                    <a:lstStyle/>
                    <a:p>
                      <a:pPr marL="0" marR="0" algn="l">
                        <a:spcBef>
                          <a:spcPts val="0"/>
                        </a:spcBef>
                        <a:spcAft>
                          <a:spcPts val="0"/>
                        </a:spcAft>
                      </a:pPr>
                      <a:r>
                        <a:rPr lang="en-US" sz="1200" dirty="0">
                          <a:latin typeface="Arial"/>
                          <a:ea typeface="Times New Roman"/>
                        </a:rPr>
                        <a:t>CO</a:t>
                      </a:r>
                      <a:r>
                        <a:rPr lang="en-US" sz="1200" baseline="-25000" dirty="0">
                          <a:latin typeface="Arial"/>
                          <a:ea typeface="Times New Roman"/>
                        </a:rPr>
                        <a:t>2</a:t>
                      </a:r>
                      <a:r>
                        <a:rPr lang="en-US" sz="1200" dirty="0">
                          <a:latin typeface="Arial"/>
                          <a:ea typeface="Times New Roman"/>
                        </a:rPr>
                        <a:t> from Biomass Combustion</a:t>
                      </a:r>
                      <a:endParaRPr lang="en-US" sz="140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l">
                        <a:spcBef>
                          <a:spcPts val="0"/>
                        </a:spcBef>
                        <a:spcAft>
                          <a:spcPts val="0"/>
                        </a:spcAft>
                      </a:pPr>
                      <a:endParaRPr lang="en-US" sz="140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l">
                        <a:spcBef>
                          <a:spcPts val="0"/>
                        </a:spcBef>
                        <a:spcAft>
                          <a:spcPts val="0"/>
                        </a:spcAft>
                      </a:pPr>
                      <a:endParaRPr lang="en-US" sz="140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l">
                        <a:spcBef>
                          <a:spcPts val="0"/>
                        </a:spcBef>
                        <a:spcAft>
                          <a:spcPts val="0"/>
                        </a:spcAft>
                      </a:pPr>
                      <a:endParaRPr lang="en-US" sz="140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l">
                        <a:spcBef>
                          <a:spcPts val="0"/>
                        </a:spcBef>
                        <a:spcAft>
                          <a:spcPts val="0"/>
                        </a:spcAft>
                      </a:pPr>
                      <a:endParaRPr lang="en-US" sz="1400" dirty="0">
                        <a:latin typeface="Times New Roman"/>
                        <a:ea typeface="Times New Roman"/>
                      </a:endParaRPr>
                    </a:p>
                  </a:txBody>
                  <a:tcPr marL="62279" marR="62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bl>
          </a:graphicData>
        </a:graphic>
      </p:graphicFrame>
      <p:sp>
        <p:nvSpPr>
          <p:cNvPr id="310451" name="Rectangle 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en-US"/>
              <a:t/>
            </a:r>
            <a:br>
              <a:rPr lang="en-US"/>
            </a:br>
            <a:endParaRPr lang="en-US"/>
          </a:p>
        </p:txBody>
      </p:sp>
      <p:sp>
        <p:nvSpPr>
          <p:cNvPr id="7" name="Slide Number Placeholder 6"/>
          <p:cNvSpPr>
            <a:spLocks noGrp="1"/>
          </p:cNvSpPr>
          <p:nvPr>
            <p:ph type="sldNum" sz="quarter" idx="12"/>
          </p:nvPr>
        </p:nvSpPr>
        <p:spPr/>
        <p:txBody>
          <a:bodyPr/>
          <a:lstStyle/>
          <a:p>
            <a:pPr>
              <a:defRPr/>
            </a:pPr>
            <a:fld id="{4094311C-D4DE-4B75-8EBD-A1E0BFEDCA90}" type="slidenum">
              <a:rPr lang="en-US" smtClean="0"/>
              <a:pPr>
                <a:defRPr/>
              </a:pPr>
              <a:t>28</a:t>
            </a:fld>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457200" y="6356350"/>
            <a:ext cx="2133600" cy="365125"/>
          </a:xfrm>
        </p:spPr>
        <p:txBody>
          <a:bodyPr/>
          <a:lstStyle/>
          <a:p>
            <a:pPr algn="l">
              <a:defRPr/>
            </a:pPr>
            <a:fld id="{E1E330E0-E800-4578-AE1A-BCF752E67E1E}" type="slidenum">
              <a:rPr lang="en-US"/>
              <a:pPr algn="l">
                <a:defRPr/>
              </a:pPr>
              <a:t>29</a:t>
            </a:fld>
            <a:endParaRPr lang="en-US"/>
          </a:p>
        </p:txBody>
      </p:sp>
      <p:sp>
        <p:nvSpPr>
          <p:cNvPr id="393218" name="Title 1"/>
          <p:cNvSpPr>
            <a:spLocks/>
          </p:cNvSpPr>
          <p:nvPr/>
        </p:nvSpPr>
        <p:spPr bwMode="auto">
          <a:xfrm>
            <a:off x="0" y="2667000"/>
            <a:ext cx="9144000" cy="1452563"/>
          </a:xfrm>
          <a:prstGeom prst="rect">
            <a:avLst/>
          </a:prstGeom>
          <a:solidFill>
            <a:srgbClr val="8FAFD8"/>
          </a:solidFill>
          <a:ln w="9525">
            <a:noFill/>
            <a:miter lim="800000"/>
            <a:headEnd/>
            <a:tailEnd/>
          </a:ln>
        </p:spPr>
        <p:txBody>
          <a:bodyPr anchor="ctr"/>
          <a:lstStyle/>
          <a:p>
            <a:pPr algn="ctr" eaLnBrk="0" hangingPunct="0"/>
            <a:r>
              <a:rPr lang="en-US" sz="3600" dirty="0" smtClean="0">
                <a:solidFill>
                  <a:schemeClr val="bg1"/>
                </a:solidFill>
              </a:rPr>
              <a:t>Questions?</a:t>
            </a:r>
            <a:endParaRPr lang="en-US" sz="3600" dirty="0">
              <a:solidFill>
                <a:schemeClr val="bg1"/>
              </a:solidFill>
            </a:endParaRPr>
          </a:p>
        </p:txBody>
      </p:sp>
      <p:pic>
        <p:nvPicPr>
          <p:cNvPr id="393219" name="Picture 5" descr="WRI Hi Res Logo"/>
          <p:cNvPicPr>
            <a:picLocks noChangeAspect="1" noChangeArrowheads="1"/>
          </p:cNvPicPr>
          <p:nvPr/>
        </p:nvPicPr>
        <p:blipFill>
          <a:blip r:embed="rId3" cstate="print"/>
          <a:srcRect/>
          <a:stretch>
            <a:fillRect/>
          </a:stretch>
        </p:blipFill>
        <p:spPr bwMode="auto">
          <a:xfrm>
            <a:off x="609600" y="606425"/>
            <a:ext cx="2338388" cy="765175"/>
          </a:xfrm>
          <a:prstGeom prst="rect">
            <a:avLst/>
          </a:prstGeom>
          <a:noFill/>
          <a:ln w="9525">
            <a:noFill/>
            <a:miter lim="800000"/>
            <a:headEnd/>
            <a:tailEnd/>
          </a:ln>
        </p:spPr>
      </p:pic>
      <p:pic>
        <p:nvPicPr>
          <p:cNvPr id="393220" name="Picture 3"/>
          <p:cNvPicPr>
            <a:picLocks noChangeAspect="1" noChangeArrowheads="1"/>
          </p:cNvPicPr>
          <p:nvPr/>
        </p:nvPicPr>
        <p:blipFill>
          <a:blip r:embed="rId4" cstate="print"/>
          <a:srcRect/>
          <a:stretch>
            <a:fillRect/>
          </a:stretch>
        </p:blipFill>
        <p:spPr bwMode="auto">
          <a:xfrm>
            <a:off x="5029200" y="350838"/>
            <a:ext cx="3200400" cy="1096962"/>
          </a:xfrm>
          <a:prstGeom prst="rect">
            <a:avLst/>
          </a:prstGeom>
          <a:noFill/>
          <a:ln w="9525">
            <a:noFill/>
            <a:miter lim="800000"/>
            <a:headEnd/>
            <a:tailEnd/>
          </a:ln>
        </p:spPr>
      </p:pic>
      <p:sp>
        <p:nvSpPr>
          <p:cNvPr id="4" name="Slide Number Placeholder 3"/>
          <p:cNvSpPr txBox="1">
            <a:spLocks noGrp="1"/>
          </p:cNvSpPr>
          <p:nvPr/>
        </p:nvSpPr>
        <p:spPr>
          <a:xfrm>
            <a:off x="6553200" y="6353175"/>
            <a:ext cx="2133600" cy="365125"/>
          </a:xfrm>
          <a:prstGeom prst="rect">
            <a:avLst/>
          </a:prstGeom>
          <a:noFill/>
        </p:spPr>
        <p:txBody>
          <a:bodyPr anchor="ctr"/>
          <a:lstStyle/>
          <a:p>
            <a:pPr algn="r">
              <a:defRPr/>
            </a:pPr>
            <a:fld id="{E2CBCE52-2ACF-40C9-B0DA-F538EA01FA4D}" type="slidenum">
              <a:rPr lang="en-US" sz="1200">
                <a:solidFill>
                  <a:srgbClr val="898989"/>
                </a:solidFill>
                <a:latin typeface="+mn-lt"/>
              </a:rPr>
              <a:pPr algn="r">
                <a:defRPr/>
              </a:pPr>
              <a:t>29</a:t>
            </a:fld>
            <a:endParaRPr lang="en-US" sz="1200">
              <a:solidFill>
                <a:srgbClr val="898989"/>
              </a:solidFill>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0"/>
          </p:nvPr>
        </p:nvSpPr>
        <p:spPr bwMode="auto">
          <a:noFill/>
          <a:ln>
            <a:miter lim="800000"/>
            <a:headEnd/>
            <a:tailEnd/>
          </a:ln>
        </p:spPr>
        <p:txBody>
          <a:bodyPr/>
          <a:lstStyle/>
          <a:p>
            <a:fld id="{35B1A9B6-37B2-4245-8553-052C2A40C770}" type="slidenum">
              <a:rPr lang="en-US" smtClean="0"/>
              <a:pPr/>
              <a:t>3</a:t>
            </a:fld>
            <a:endParaRPr lang="en-US" smtClean="0"/>
          </a:p>
        </p:txBody>
      </p:sp>
      <p:sp>
        <p:nvSpPr>
          <p:cNvPr id="5123" name="Rectangle 2"/>
          <p:cNvSpPr>
            <a:spLocks noGrp="1"/>
          </p:cNvSpPr>
          <p:nvPr>
            <p:ph type="body" sz="half" idx="4294967295"/>
          </p:nvPr>
        </p:nvSpPr>
        <p:spPr>
          <a:xfrm>
            <a:off x="-152400" y="1314450"/>
            <a:ext cx="9291638" cy="4857750"/>
          </a:xfrm>
        </p:spPr>
        <p:txBody>
          <a:bodyPr/>
          <a:lstStyle/>
          <a:p>
            <a:pPr marL="914400" lvl="1" indent="-457200">
              <a:spcBef>
                <a:spcPct val="10000"/>
              </a:spcBef>
              <a:spcAft>
                <a:spcPct val="10000"/>
              </a:spcAft>
              <a:buClr>
                <a:srgbClr val="3B74B9"/>
              </a:buClr>
              <a:buFont typeface="Wingdings" pitchFamily="2" charset="2"/>
              <a:buChar char="§"/>
            </a:pPr>
            <a:r>
              <a:rPr lang="en-US" sz="3200" dirty="0" smtClean="0">
                <a:latin typeface="Arial" charset="0"/>
              </a:rPr>
              <a:t>Corporate GHG management moving beyond companies’ own operations, toward full value chain</a:t>
            </a:r>
          </a:p>
          <a:p>
            <a:pPr marL="1314450" lvl="2" indent="-457200">
              <a:spcBef>
                <a:spcPct val="10000"/>
              </a:spcBef>
              <a:spcAft>
                <a:spcPct val="10000"/>
              </a:spcAft>
              <a:buClr>
                <a:srgbClr val="3B74B9"/>
              </a:buClr>
              <a:buFont typeface="Wingdings" pitchFamily="2" charset="2"/>
              <a:buChar char="§"/>
            </a:pPr>
            <a:r>
              <a:rPr lang="en-US" sz="2800" b="1" dirty="0" smtClean="0">
                <a:latin typeface="Arial" charset="0"/>
              </a:rPr>
              <a:t>Investors</a:t>
            </a:r>
            <a:r>
              <a:rPr lang="en-US" sz="2800" dirty="0" smtClean="0">
                <a:latin typeface="Arial" charset="0"/>
              </a:rPr>
              <a:t> pushing for supply chain GHG disclosure and risk management</a:t>
            </a:r>
          </a:p>
          <a:p>
            <a:pPr marL="1314450" lvl="2" indent="-457200">
              <a:spcBef>
                <a:spcPct val="10000"/>
              </a:spcBef>
              <a:spcAft>
                <a:spcPct val="10000"/>
              </a:spcAft>
              <a:buClr>
                <a:srgbClr val="3B74B9"/>
              </a:buClr>
              <a:buFont typeface="Wingdings" pitchFamily="2" charset="2"/>
              <a:buChar char="§"/>
            </a:pPr>
            <a:r>
              <a:rPr lang="en-US" sz="2800" b="1" dirty="0" smtClean="0">
                <a:latin typeface="Arial" charset="0"/>
              </a:rPr>
              <a:t>Governments programs and policies</a:t>
            </a:r>
            <a:r>
              <a:rPr lang="en-US" sz="2800" dirty="0" smtClean="0">
                <a:latin typeface="Arial" charset="0"/>
              </a:rPr>
              <a:t> increasing public reporting of scope 3 and product-level GHG emissions</a:t>
            </a:r>
          </a:p>
          <a:p>
            <a:pPr marL="1314450" lvl="2" indent="-457200">
              <a:spcAft>
                <a:spcPct val="20000"/>
              </a:spcAft>
              <a:buClr>
                <a:srgbClr val="3B74B9"/>
              </a:buClr>
              <a:buFont typeface="Wingdings" pitchFamily="2" charset="2"/>
              <a:buChar char="§"/>
            </a:pPr>
            <a:r>
              <a:rPr lang="en-US" sz="2800" b="1" dirty="0" smtClean="0">
                <a:latin typeface="Arial" charset="0"/>
              </a:rPr>
              <a:t>Companies</a:t>
            </a:r>
            <a:r>
              <a:rPr lang="en-US" sz="2800" dirty="0" smtClean="0">
                <a:latin typeface="Arial" charset="0"/>
              </a:rPr>
              <a:t> requesting product and supply chain information from suppliers</a:t>
            </a:r>
          </a:p>
          <a:p>
            <a:pPr marL="914400" lvl="1" indent="-457200">
              <a:spcBef>
                <a:spcPct val="10000"/>
              </a:spcBef>
              <a:spcAft>
                <a:spcPct val="10000"/>
              </a:spcAft>
              <a:buClr>
                <a:srgbClr val="3B74B9"/>
              </a:buClr>
              <a:buFont typeface="Wingdings" pitchFamily="2" charset="2"/>
              <a:buChar char="§"/>
            </a:pPr>
            <a:endParaRPr lang="en-US" sz="2400" dirty="0" smtClean="0">
              <a:latin typeface="Arial" charset="0"/>
            </a:endParaRPr>
          </a:p>
        </p:txBody>
      </p:sp>
      <p:sp>
        <p:nvSpPr>
          <p:cNvPr id="5124"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a:buClr>
                <a:schemeClr val="accent1"/>
              </a:buClr>
            </a:pPr>
            <a:r>
              <a:rPr lang="en-US" sz="3200" dirty="0" smtClean="0">
                <a:solidFill>
                  <a:schemeClr val="bg1"/>
                </a:solidFill>
                <a:latin typeface="Arial" pitchFamily="34" charset="0"/>
                <a:cs typeface="Arial" pitchFamily="34" charset="0"/>
              </a:rPr>
              <a:t>The Growing Practice of GHG Management in the Supply Chain</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pPr>
              <a:defRPr/>
            </a:pPr>
            <a:fld id="{E0B3A30D-1E2A-4648-87F7-83B22A286235}" type="slidenum">
              <a:rPr lang="en-US"/>
              <a:pPr>
                <a:defRPr/>
              </a:pPr>
              <a:t>30</a:t>
            </a:fld>
            <a:endParaRPr lang="en-US"/>
          </a:p>
        </p:txBody>
      </p:sp>
      <p:sp>
        <p:nvSpPr>
          <p:cNvPr id="4100" name="Title 1"/>
          <p:cNvSpPr>
            <a:spLocks/>
          </p:cNvSpPr>
          <p:nvPr/>
        </p:nvSpPr>
        <p:spPr bwMode="auto">
          <a:xfrm>
            <a:off x="0" y="2667000"/>
            <a:ext cx="9144000" cy="1452562"/>
          </a:xfrm>
          <a:prstGeom prst="rect">
            <a:avLst/>
          </a:prstGeom>
          <a:solidFill>
            <a:srgbClr val="8FAFD8"/>
          </a:solidFill>
          <a:ln w="9525">
            <a:noFill/>
            <a:miter lim="800000"/>
            <a:headEnd/>
            <a:tailEnd/>
          </a:ln>
        </p:spPr>
        <p:txBody>
          <a:bodyPr anchor="ctr"/>
          <a:lstStyle/>
          <a:p>
            <a:pPr algn="ctr" eaLnBrk="0" hangingPunct="0"/>
            <a:r>
              <a:rPr lang="en-US" sz="3600" dirty="0" smtClean="0">
                <a:solidFill>
                  <a:schemeClr val="bg1"/>
                </a:solidFill>
              </a:rPr>
              <a:t>Product Life Cycle</a:t>
            </a:r>
          </a:p>
          <a:p>
            <a:pPr algn="ctr" eaLnBrk="0" hangingPunct="0"/>
            <a:r>
              <a:rPr lang="en-US" sz="3600" dirty="0" smtClean="0">
                <a:solidFill>
                  <a:schemeClr val="bg1"/>
                </a:solidFill>
              </a:rPr>
              <a:t>Accounting &amp; Reporting Standard</a:t>
            </a:r>
            <a:endParaRPr lang="en-US" sz="3600" dirty="0">
              <a:solidFill>
                <a:schemeClr val="bg1"/>
              </a:solidFill>
            </a:endParaRPr>
          </a:p>
        </p:txBody>
      </p:sp>
      <p:pic>
        <p:nvPicPr>
          <p:cNvPr id="4101" name="Picture 5" descr="WRI Hi Res Logo"/>
          <p:cNvPicPr>
            <a:picLocks noChangeAspect="1" noChangeArrowheads="1"/>
          </p:cNvPicPr>
          <p:nvPr/>
        </p:nvPicPr>
        <p:blipFill>
          <a:blip r:embed="rId3" cstate="print"/>
          <a:srcRect/>
          <a:stretch>
            <a:fillRect/>
          </a:stretch>
        </p:blipFill>
        <p:spPr bwMode="auto">
          <a:xfrm>
            <a:off x="609600" y="606425"/>
            <a:ext cx="2338388" cy="765175"/>
          </a:xfrm>
          <a:prstGeom prst="rect">
            <a:avLst/>
          </a:prstGeom>
          <a:noFill/>
          <a:ln w="9525">
            <a:noFill/>
            <a:miter lim="800000"/>
            <a:headEnd/>
            <a:tailEnd/>
          </a:ln>
        </p:spPr>
      </p:pic>
      <p:pic>
        <p:nvPicPr>
          <p:cNvPr id="4102" name="Picture 3"/>
          <p:cNvPicPr>
            <a:picLocks noChangeAspect="1" noChangeArrowheads="1"/>
          </p:cNvPicPr>
          <p:nvPr/>
        </p:nvPicPr>
        <p:blipFill>
          <a:blip r:embed="rId4" cstate="print"/>
          <a:srcRect/>
          <a:stretch>
            <a:fillRect/>
          </a:stretch>
        </p:blipFill>
        <p:spPr bwMode="auto">
          <a:xfrm>
            <a:off x="5029200" y="350838"/>
            <a:ext cx="3200400" cy="1096962"/>
          </a:xfrm>
          <a:prstGeom prst="rect">
            <a:avLst/>
          </a:prstGeom>
          <a:noFill/>
          <a:ln w="9525">
            <a:noFill/>
            <a:miter lim="800000"/>
            <a:headEnd/>
            <a:tailEnd/>
          </a:ln>
        </p:spPr>
      </p:pic>
      <p:sp>
        <p:nvSpPr>
          <p:cNvPr id="4" name="Slide Number Placeholder 3"/>
          <p:cNvSpPr txBox="1">
            <a:spLocks noGrp="1"/>
          </p:cNvSpPr>
          <p:nvPr/>
        </p:nvSpPr>
        <p:spPr>
          <a:xfrm>
            <a:off x="6553200" y="6353175"/>
            <a:ext cx="2133600" cy="365125"/>
          </a:xfrm>
          <a:prstGeom prst="rect">
            <a:avLst/>
          </a:prstGeom>
          <a:noFill/>
        </p:spPr>
        <p:txBody>
          <a:bodyPr anchor="ctr"/>
          <a:lstStyle/>
          <a:p>
            <a:pPr algn="r">
              <a:defRPr/>
            </a:pPr>
            <a:fld id="{500D7222-944F-4ECE-9A45-52F51C5DAD88}" type="slidenum">
              <a:rPr lang="en-US" sz="1200">
                <a:solidFill>
                  <a:srgbClr val="898989"/>
                </a:solidFill>
                <a:latin typeface="+mn-lt"/>
              </a:rPr>
              <a:pPr algn="r">
                <a:defRPr/>
              </a:pPr>
              <a:t>30</a:t>
            </a:fld>
            <a:endParaRPr lang="en-US" sz="1200">
              <a:solidFill>
                <a:srgbClr val="898989"/>
              </a:solidFill>
              <a:latin typeface="+mn-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1">
              <a:lumMod val="60000"/>
              <a:lumOff val="40000"/>
            </a:schemeClr>
          </a:solidFill>
          <a:ln w="0">
            <a:solidFill>
              <a:schemeClr val="tx2">
                <a:lumMod val="60000"/>
                <a:lumOff val="40000"/>
              </a:schemeClr>
            </a:solidFill>
          </a:ln>
        </p:spPr>
        <p:txBody>
          <a:bodyPr/>
          <a:lstStyle/>
          <a:p>
            <a:r>
              <a:rPr lang="en-US" dirty="0" smtClean="0">
                <a:solidFill>
                  <a:schemeClr val="bg1"/>
                </a:solidFill>
              </a:rPr>
              <a:t>Current Product Standard Content</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4CD9990B-3CB2-47FD-97A5-2F4D4919BB3C}" type="slidenum">
              <a:rPr lang="en-US" smtClean="0"/>
              <a:pPr/>
              <a:t>31</a:t>
            </a:fld>
            <a:endParaRPr lang="en-US" dirty="0"/>
          </a:p>
        </p:txBody>
      </p:sp>
      <p:sp>
        <p:nvSpPr>
          <p:cNvPr id="6" name="Content Placeholder 5"/>
          <p:cNvSpPr>
            <a:spLocks noGrp="1"/>
          </p:cNvSpPr>
          <p:nvPr>
            <p:ph idx="1"/>
          </p:nvPr>
        </p:nvSpPr>
        <p:spPr/>
        <p:txBody>
          <a:bodyPr>
            <a:normAutofit fontScale="77500" lnSpcReduction="20000"/>
          </a:bodyPr>
          <a:lstStyle/>
          <a:p>
            <a:pPr>
              <a:buClr>
                <a:schemeClr val="accent1"/>
              </a:buClr>
            </a:pPr>
            <a:r>
              <a:rPr lang="en-US" dirty="0" smtClean="0"/>
              <a:t>Goal and Scope of the Product Standard</a:t>
            </a:r>
          </a:p>
          <a:p>
            <a:pPr>
              <a:buClr>
                <a:schemeClr val="accent1"/>
              </a:buClr>
            </a:pPr>
            <a:r>
              <a:rPr lang="en-US" dirty="0" smtClean="0"/>
              <a:t>Principles of GHG Accounting</a:t>
            </a:r>
          </a:p>
          <a:p>
            <a:pPr>
              <a:buClr>
                <a:schemeClr val="accent1"/>
              </a:buClr>
            </a:pPr>
            <a:r>
              <a:rPr lang="en-US" dirty="0" smtClean="0"/>
              <a:t>Steps to Performing a GHG Inventory</a:t>
            </a:r>
          </a:p>
          <a:p>
            <a:pPr>
              <a:buClr>
                <a:schemeClr val="accent1"/>
              </a:buClr>
            </a:pPr>
            <a:r>
              <a:rPr lang="en-US" dirty="0" smtClean="0"/>
              <a:t>Establishing the Methodology</a:t>
            </a:r>
          </a:p>
          <a:p>
            <a:pPr>
              <a:buClr>
                <a:schemeClr val="accent1"/>
              </a:buClr>
            </a:pPr>
            <a:r>
              <a:rPr lang="en-US" dirty="0" smtClean="0"/>
              <a:t>Defining the Functional Unit</a:t>
            </a:r>
          </a:p>
          <a:p>
            <a:pPr>
              <a:buClr>
                <a:schemeClr val="accent1"/>
              </a:buClr>
            </a:pPr>
            <a:r>
              <a:rPr lang="en-US" dirty="0" smtClean="0"/>
              <a:t>Boundary Setting</a:t>
            </a:r>
          </a:p>
          <a:p>
            <a:pPr>
              <a:buClr>
                <a:schemeClr val="accent1"/>
              </a:buClr>
            </a:pPr>
            <a:r>
              <a:rPr lang="en-US" dirty="0" smtClean="0"/>
              <a:t>Data Collection &amp; Data Quality </a:t>
            </a:r>
          </a:p>
          <a:p>
            <a:pPr>
              <a:buClr>
                <a:schemeClr val="accent1"/>
              </a:buClr>
            </a:pPr>
            <a:r>
              <a:rPr lang="en-US" dirty="0" smtClean="0"/>
              <a:t>Allocation</a:t>
            </a:r>
          </a:p>
          <a:p>
            <a:pPr>
              <a:buClr>
                <a:schemeClr val="accent1"/>
              </a:buClr>
            </a:pPr>
            <a:r>
              <a:rPr lang="en-US" dirty="0" smtClean="0"/>
              <a:t>Calculating GHG Emissions</a:t>
            </a:r>
          </a:p>
          <a:p>
            <a:pPr>
              <a:buClr>
                <a:schemeClr val="accent1"/>
              </a:buClr>
            </a:pPr>
            <a:r>
              <a:rPr lang="en-US" dirty="0" smtClean="0"/>
              <a:t>Assurance</a:t>
            </a:r>
          </a:p>
          <a:p>
            <a:pPr>
              <a:buClr>
                <a:schemeClr val="accent1"/>
              </a:buClr>
            </a:pPr>
            <a:r>
              <a:rPr lang="en-US" dirty="0" smtClean="0"/>
              <a:t>Reporting a Product GHG Inventory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Goal and Scope</a:t>
            </a:r>
            <a:endParaRPr lang="en-US" dirty="0"/>
          </a:p>
        </p:txBody>
      </p:sp>
      <p:sp>
        <p:nvSpPr>
          <p:cNvPr id="4" name="Slide Number Placeholder 3"/>
          <p:cNvSpPr>
            <a:spLocks noGrp="1"/>
          </p:cNvSpPr>
          <p:nvPr>
            <p:ph type="sldNum" sz="quarter" idx="12"/>
          </p:nvPr>
        </p:nvSpPr>
        <p:spPr/>
        <p:txBody>
          <a:bodyPr/>
          <a:lstStyle/>
          <a:p>
            <a:fld id="{4CD9990B-3CB2-47FD-97A5-2F4D4919BB3C}" type="slidenum">
              <a:rPr lang="en-US" smtClean="0"/>
              <a:pPr/>
              <a:t>32</a:t>
            </a:fld>
            <a:endParaRPr lang="en-US" dirty="0"/>
          </a:p>
        </p:txBody>
      </p:sp>
      <p:sp>
        <p:nvSpPr>
          <p:cNvPr id="5" name="Content Placeholder 2"/>
          <p:cNvSpPr txBox="1">
            <a:spLocks noGrp="1"/>
          </p:cNvSpPr>
          <p:nvPr>
            <p:ph idx="1"/>
          </p:nvPr>
        </p:nvSpPr>
        <p:spPr>
          <a:prstGeom prst="rect">
            <a:avLst/>
          </a:prstGeom>
        </p:spPr>
        <p:txBody>
          <a:bodyPr>
            <a:noAutofit/>
          </a:bodyPr>
          <a:lstStyle/>
          <a:p>
            <a:pPr marL="342900" indent="-342900" fontAlgn="auto">
              <a:spcBef>
                <a:spcPct val="20000"/>
              </a:spcBef>
              <a:spcAft>
                <a:spcPts val="0"/>
              </a:spcAft>
              <a:buClr>
                <a:schemeClr val="accent1"/>
              </a:buClr>
              <a:buFont typeface="Wingdings" pitchFamily="2" charset="2"/>
              <a:buChar char="§"/>
              <a:defRPr/>
            </a:pPr>
            <a:r>
              <a:rPr lang="en-US" sz="2800" dirty="0">
                <a:latin typeface="+mn-lt"/>
              </a:rPr>
              <a:t>The primary goal of the standard is public disclosure of product level GHG </a:t>
            </a:r>
            <a:r>
              <a:rPr lang="en-US" sz="2800" dirty="0" smtClean="0">
                <a:latin typeface="+mn-lt"/>
              </a:rPr>
              <a:t>emissions</a:t>
            </a:r>
          </a:p>
          <a:p>
            <a:pPr lvl="1" indent="-342900">
              <a:buClr>
                <a:schemeClr val="accent1"/>
              </a:buClr>
              <a:buFont typeface="Calibri" pitchFamily="34" charset="0"/>
              <a:buChar char="–"/>
              <a:defRPr/>
            </a:pPr>
            <a:r>
              <a:rPr lang="en-US" sz="2400" dirty="0" smtClean="0"/>
              <a:t>A product is any good or service</a:t>
            </a:r>
            <a:endParaRPr lang="en-US" sz="2400" dirty="0">
              <a:latin typeface="+mn-lt"/>
            </a:endParaRPr>
          </a:p>
          <a:p>
            <a:pPr marL="342900" indent="-342900" fontAlgn="auto">
              <a:spcBef>
                <a:spcPct val="20000"/>
              </a:spcBef>
              <a:spcAft>
                <a:spcPts val="0"/>
              </a:spcAft>
              <a:buClr>
                <a:schemeClr val="accent1"/>
              </a:buClr>
              <a:buFont typeface="Wingdings" pitchFamily="2" charset="2"/>
              <a:buChar char="§"/>
              <a:defRPr/>
            </a:pPr>
            <a:r>
              <a:rPr lang="en-US" sz="2800" dirty="0" smtClean="0"/>
              <a:t>Implementing</a:t>
            </a:r>
            <a:r>
              <a:rPr lang="en-US" sz="2800" dirty="0" smtClean="0">
                <a:latin typeface="+mn-lt"/>
              </a:rPr>
              <a:t> the </a:t>
            </a:r>
            <a:r>
              <a:rPr lang="en-US" sz="2800" dirty="0">
                <a:latin typeface="+mn-lt"/>
              </a:rPr>
              <a:t>standard </a:t>
            </a:r>
            <a:r>
              <a:rPr lang="en-US" sz="2800" dirty="0" smtClean="0"/>
              <a:t>may support</a:t>
            </a:r>
            <a:r>
              <a:rPr lang="en-US" sz="2800" dirty="0" smtClean="0">
                <a:latin typeface="+mn-lt"/>
              </a:rPr>
              <a:t> additional </a:t>
            </a:r>
            <a:r>
              <a:rPr lang="en-US" sz="2800" dirty="0">
                <a:latin typeface="+mn-lt"/>
              </a:rPr>
              <a:t>business </a:t>
            </a:r>
            <a:r>
              <a:rPr lang="en-US" sz="2800" dirty="0" smtClean="0">
                <a:latin typeface="+mn-lt"/>
              </a:rPr>
              <a:t>goals including:  </a:t>
            </a:r>
            <a:r>
              <a:rPr lang="en-US" sz="2400" dirty="0" smtClean="0">
                <a:latin typeface="+mn-lt"/>
              </a:rPr>
              <a:t>Identification of GHG reduction opportunities in a supply chain,</a:t>
            </a:r>
            <a:r>
              <a:rPr lang="en-US" sz="2400" dirty="0" smtClean="0"/>
              <a:t> p</a:t>
            </a:r>
            <a:r>
              <a:rPr lang="en-US" sz="2400" dirty="0" smtClean="0">
                <a:latin typeface="+mn-lt"/>
              </a:rPr>
              <a:t>erformance tracking, supply chain engagement</a:t>
            </a:r>
            <a:r>
              <a:rPr lang="en-US" sz="2400" dirty="0" smtClean="0"/>
              <a:t>, and p</a:t>
            </a:r>
            <a:r>
              <a:rPr lang="en-US" sz="2400" dirty="0" smtClean="0">
                <a:latin typeface="+mn-lt"/>
              </a:rPr>
              <a:t>roduct differentiation</a:t>
            </a:r>
          </a:p>
          <a:p>
            <a:pPr fontAlgn="auto">
              <a:spcAft>
                <a:spcPts val="0"/>
              </a:spcAft>
              <a:buClr>
                <a:schemeClr val="accent1"/>
              </a:buClr>
              <a:buFont typeface="Wingdings" pitchFamily="2" charset="2"/>
              <a:buChar char="§"/>
              <a:defRPr/>
            </a:pPr>
            <a:r>
              <a:rPr lang="en-US" sz="2800" dirty="0" smtClean="0"/>
              <a:t>The standard is sufficiently flexible to support GHG quantification and reporting for many product types</a:t>
            </a:r>
          </a:p>
          <a:p>
            <a:pPr marL="342900" indent="-342900" fontAlgn="auto">
              <a:spcBef>
                <a:spcPct val="20000"/>
              </a:spcBef>
              <a:spcAft>
                <a:spcPts val="0"/>
              </a:spcAft>
              <a:buClr>
                <a:schemeClr val="accent1"/>
              </a:buClr>
              <a:buNone/>
              <a:defRPr/>
            </a:pPr>
            <a:endParaRPr lang="en-US" sz="2400" dirty="0">
              <a:latin typeface="+mn-lt"/>
            </a:endParaRPr>
          </a:p>
        </p:txBody>
      </p:sp>
      <p:sp>
        <p:nvSpPr>
          <p:cNvPr id="6"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dirty="0" smtClean="0">
                <a:solidFill>
                  <a:schemeClr val="bg1"/>
                </a:solidFill>
              </a:rPr>
              <a:t>Goal &amp; Scope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Goal and Scope</a:t>
            </a:r>
            <a:endParaRPr lang="en-US" dirty="0"/>
          </a:p>
        </p:txBody>
      </p:sp>
      <p:sp>
        <p:nvSpPr>
          <p:cNvPr id="3" name="Content Placeholder 2"/>
          <p:cNvSpPr>
            <a:spLocks noGrp="1"/>
          </p:cNvSpPr>
          <p:nvPr>
            <p:ph idx="1"/>
          </p:nvPr>
        </p:nvSpPr>
        <p:spPr/>
        <p:txBody>
          <a:bodyPr>
            <a:normAutofit lnSpcReduction="10000"/>
          </a:bodyPr>
          <a:lstStyle/>
          <a:p>
            <a:pPr>
              <a:buClr>
                <a:schemeClr val="accent1"/>
              </a:buClr>
              <a:defRPr/>
            </a:pPr>
            <a:r>
              <a:rPr lang="en-US" dirty="0" smtClean="0"/>
              <a:t>This standard does not fully support product comparison</a:t>
            </a:r>
          </a:p>
          <a:p>
            <a:pPr lvl="1">
              <a:buClr>
                <a:schemeClr val="accent1"/>
              </a:buClr>
              <a:defRPr/>
            </a:pPr>
            <a:r>
              <a:rPr lang="en-US" dirty="0" smtClean="0"/>
              <a:t>Valid product comparison, comparative assertion, and labeling requires a greater degree of </a:t>
            </a:r>
            <a:r>
              <a:rPr lang="en-US" dirty="0" err="1" smtClean="0"/>
              <a:t>prescriptiveness</a:t>
            </a:r>
            <a:r>
              <a:rPr lang="en-US" dirty="0" smtClean="0"/>
              <a:t> than is provided in this standard. </a:t>
            </a:r>
          </a:p>
          <a:p>
            <a:pPr>
              <a:buClr>
                <a:schemeClr val="accent1"/>
              </a:buClr>
              <a:defRPr/>
            </a:pPr>
            <a:r>
              <a:rPr lang="en-US" dirty="0" smtClean="0"/>
              <a:t>The standard will include guidance on how programs, sector specific guidance developers and organizations can specify additional constraints so that valid product comparisons and claims can be made</a:t>
            </a:r>
          </a:p>
          <a:p>
            <a:pPr lvl="1">
              <a:buNone/>
              <a:defRPr/>
            </a:pPr>
            <a:endParaRPr lang="en-US" dirty="0" smtClean="0"/>
          </a:p>
          <a:p>
            <a:pPr lvl="1">
              <a:buNone/>
              <a:defRPr/>
            </a:pPr>
            <a:endParaRPr lang="en-US" dirty="0" smtClean="0"/>
          </a:p>
          <a:p>
            <a:endParaRPr lang="en-US" dirty="0"/>
          </a:p>
        </p:txBody>
      </p:sp>
      <p:sp>
        <p:nvSpPr>
          <p:cNvPr id="4" name="Slide Number Placeholder 3"/>
          <p:cNvSpPr>
            <a:spLocks noGrp="1"/>
          </p:cNvSpPr>
          <p:nvPr>
            <p:ph type="sldNum" sz="quarter" idx="12"/>
          </p:nvPr>
        </p:nvSpPr>
        <p:spPr/>
        <p:txBody>
          <a:bodyPr/>
          <a:lstStyle/>
          <a:p>
            <a:fld id="{4CD9990B-3CB2-47FD-97A5-2F4D4919BB3C}" type="slidenum">
              <a:rPr lang="en-US" smtClean="0"/>
              <a:pPr/>
              <a:t>33</a:t>
            </a:fld>
            <a:endParaRPr lang="en-US" dirty="0"/>
          </a:p>
        </p:txBody>
      </p:sp>
      <p:sp>
        <p:nvSpPr>
          <p:cNvPr id="5"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dirty="0" smtClean="0">
                <a:solidFill>
                  <a:schemeClr val="bg1"/>
                </a:solidFill>
              </a:rPr>
              <a:t>Goal &amp; Scope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1"/>
          <p:cNvSpPr>
            <a:spLocks noGrp="1"/>
          </p:cNvSpPr>
          <p:nvPr>
            <p:ph type="sldNum" sz="quarter" idx="4294967295"/>
          </p:nvPr>
        </p:nvSpPr>
        <p:spPr bwMode="auto">
          <a:noFill/>
          <a:ln>
            <a:miter lim="800000"/>
            <a:headEnd/>
            <a:tailEnd/>
          </a:ln>
        </p:spPr>
        <p:txBody>
          <a:bodyPr/>
          <a:lstStyle/>
          <a:p>
            <a:fld id="{26A57F74-51AA-4A57-B88E-C28B3ED559DB}" type="slidenum">
              <a:rPr lang="en-US" smtClean="0"/>
              <a:pPr/>
              <a:t>34</a:t>
            </a:fld>
            <a:endParaRPr lang="en-US" smtClean="0"/>
          </a:p>
        </p:txBody>
      </p:sp>
      <p:sp>
        <p:nvSpPr>
          <p:cNvPr id="5" name="Slide Number Placeholder 1"/>
          <p:cNvSpPr txBox="1">
            <a:spLocks noGrp="1"/>
          </p:cNvSpPr>
          <p:nvPr/>
        </p:nvSpPr>
        <p:spPr>
          <a:xfrm>
            <a:off x="6553200" y="6353175"/>
            <a:ext cx="2133600" cy="365125"/>
          </a:xfrm>
          <a:prstGeom prst="rect">
            <a:avLst/>
          </a:prstGeom>
          <a:noFill/>
        </p:spPr>
        <p:txBody>
          <a:bodyPr anchor="ctr"/>
          <a:lstStyle/>
          <a:p>
            <a:pPr algn="r">
              <a:defRPr/>
            </a:pPr>
            <a:fld id="{CDD8A2E6-7753-4842-9F56-081FC1CAB4A7}" type="slidenum">
              <a:rPr lang="en-US" sz="1200">
                <a:solidFill>
                  <a:srgbClr val="898989"/>
                </a:solidFill>
                <a:latin typeface="+mn-lt"/>
              </a:rPr>
              <a:pPr algn="r">
                <a:defRPr/>
              </a:pPr>
              <a:t>34</a:t>
            </a:fld>
            <a:endParaRPr lang="en-US" sz="1200">
              <a:solidFill>
                <a:srgbClr val="898989"/>
              </a:solidFill>
              <a:latin typeface="+mn-lt"/>
            </a:endParaRPr>
          </a:p>
        </p:txBody>
      </p:sp>
      <p:sp>
        <p:nvSpPr>
          <p:cNvPr id="14340" name="Rectangle 2"/>
          <p:cNvSpPr>
            <a:spLocks noGrp="1"/>
          </p:cNvSpPr>
          <p:nvPr>
            <p:ph type="body" idx="4294967295"/>
          </p:nvPr>
        </p:nvSpPr>
        <p:spPr>
          <a:xfrm>
            <a:off x="228600" y="1295400"/>
            <a:ext cx="8686800" cy="1981200"/>
          </a:xfrm>
        </p:spPr>
        <p:txBody>
          <a:bodyPr/>
          <a:lstStyle/>
          <a:p>
            <a:pPr>
              <a:spcAft>
                <a:spcPct val="30000"/>
              </a:spcAft>
              <a:buClr>
                <a:schemeClr val="accent1"/>
              </a:buClr>
              <a:buFont typeface="Wingdings" pitchFamily="2" charset="2"/>
              <a:buChar char="§"/>
            </a:pPr>
            <a:r>
              <a:rPr lang="en-US" sz="2400" dirty="0" smtClean="0">
                <a:latin typeface="Arial" charset="0"/>
              </a:rPr>
              <a:t>The overarching method for accounting for product GHG emissions is </a:t>
            </a:r>
            <a:r>
              <a:rPr lang="en-US" sz="2400" i="1" dirty="0" smtClean="0">
                <a:latin typeface="Arial" charset="0"/>
              </a:rPr>
              <a:t>a life cycle approach</a:t>
            </a:r>
          </a:p>
          <a:p>
            <a:pPr>
              <a:spcAft>
                <a:spcPct val="30000"/>
              </a:spcAft>
              <a:buClr>
                <a:schemeClr val="accent1"/>
              </a:buClr>
              <a:buFont typeface="Wingdings" pitchFamily="2" charset="2"/>
              <a:buChar char="§"/>
            </a:pPr>
            <a:r>
              <a:rPr lang="en-US" sz="2400" dirty="0" smtClean="0">
                <a:latin typeface="Arial" charset="0"/>
              </a:rPr>
              <a:t>Including all stages of the life cycle, from cradle to grave:</a:t>
            </a:r>
          </a:p>
        </p:txBody>
      </p:sp>
      <p:sp>
        <p:nvSpPr>
          <p:cNvPr id="14341"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dirty="0" smtClean="0">
                <a:solidFill>
                  <a:schemeClr val="bg1"/>
                </a:solidFill>
              </a:rPr>
              <a:t>E</a:t>
            </a:r>
            <a:r>
              <a:rPr lang="en-US" sz="3600" dirty="0" smtClean="0">
                <a:solidFill>
                  <a:schemeClr val="bg1"/>
                </a:solidFill>
                <a:cs typeface="Arial" charset="0"/>
              </a:rPr>
              <a:t>stablishing the Methodology</a:t>
            </a:r>
            <a:endParaRPr lang="en-US" sz="3600" dirty="0">
              <a:solidFill>
                <a:schemeClr val="bg1"/>
              </a:solidFill>
              <a:cs typeface="Arial" charset="0"/>
            </a:endParaRPr>
          </a:p>
        </p:txBody>
      </p:sp>
      <p:graphicFrame>
        <p:nvGraphicFramePr>
          <p:cNvPr id="13" name="Diagram 12"/>
          <p:cNvGraphicFramePr/>
          <p:nvPr/>
        </p:nvGraphicFramePr>
        <p:xfrm>
          <a:off x="228600" y="2057400"/>
          <a:ext cx="89154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4906963"/>
          </a:xfrm>
        </p:spPr>
        <p:txBody>
          <a:bodyPr>
            <a:noAutofit/>
          </a:bodyPr>
          <a:lstStyle/>
          <a:p>
            <a:pPr>
              <a:buClr>
                <a:schemeClr val="accent1"/>
              </a:buClr>
            </a:pPr>
            <a:r>
              <a:rPr lang="en-US" sz="2900" dirty="0" smtClean="0">
                <a:latin typeface="Arial" pitchFamily="34" charset="0"/>
                <a:cs typeface="Arial" pitchFamily="34" charset="0"/>
              </a:rPr>
              <a:t>Companies shall follow the process life cycle accounting approach </a:t>
            </a:r>
          </a:p>
          <a:p>
            <a:pPr>
              <a:buClr>
                <a:schemeClr val="accent1"/>
              </a:buClr>
            </a:pPr>
            <a:r>
              <a:rPr lang="en-US" sz="2900" dirty="0" smtClean="0">
                <a:latin typeface="Arial" pitchFamily="34" charset="0"/>
                <a:cs typeface="Arial" pitchFamily="34" charset="0"/>
              </a:rPr>
              <a:t>Companies shall use an attributional approach to assign life cycle GHG emissions to an individual product system for the purpose of public reporting</a:t>
            </a:r>
          </a:p>
          <a:p>
            <a:pPr>
              <a:buClr>
                <a:schemeClr val="accent1"/>
              </a:buClr>
            </a:pPr>
            <a:r>
              <a:rPr lang="en-US" sz="2900" dirty="0" smtClean="0">
                <a:latin typeface="Arial" pitchFamily="34" charset="0"/>
                <a:cs typeface="Arial" pitchFamily="34" charset="0"/>
              </a:rPr>
              <a:t>Companies shall define the unit of analysis as the functional unit of the product</a:t>
            </a:r>
          </a:p>
        </p:txBody>
      </p:sp>
      <p:sp>
        <p:nvSpPr>
          <p:cNvPr id="4" name="Slide Number Placeholder 3"/>
          <p:cNvSpPr>
            <a:spLocks noGrp="1"/>
          </p:cNvSpPr>
          <p:nvPr>
            <p:ph type="sldNum" sz="quarter" idx="12"/>
          </p:nvPr>
        </p:nvSpPr>
        <p:spPr/>
        <p:txBody>
          <a:bodyPr/>
          <a:lstStyle/>
          <a:p>
            <a:fld id="{4CD9990B-3CB2-47FD-97A5-2F4D4919BB3C}" type="slidenum">
              <a:rPr lang="en-US" smtClean="0"/>
              <a:pPr/>
              <a:t>35</a:t>
            </a:fld>
            <a:endParaRPr lang="en-US" dirty="0"/>
          </a:p>
        </p:txBody>
      </p:sp>
      <p:sp>
        <p:nvSpPr>
          <p:cNvPr id="5"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dirty="0" smtClean="0">
                <a:solidFill>
                  <a:schemeClr val="bg1"/>
                </a:solidFill>
              </a:rPr>
              <a:t>Establishing the Methodology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t>Key Requirements: Setting the Boundary</a:t>
            </a:r>
            <a:endParaRPr lang="en-US" dirty="0"/>
          </a:p>
        </p:txBody>
      </p:sp>
      <p:sp>
        <p:nvSpPr>
          <p:cNvPr id="3" name="Content Placeholder 2"/>
          <p:cNvSpPr>
            <a:spLocks noGrp="1"/>
          </p:cNvSpPr>
          <p:nvPr>
            <p:ph idx="1"/>
          </p:nvPr>
        </p:nvSpPr>
        <p:spPr>
          <a:xfrm>
            <a:off x="457200" y="1219200"/>
            <a:ext cx="8229600" cy="5181600"/>
          </a:xfrm>
        </p:spPr>
        <p:txBody>
          <a:bodyPr>
            <a:normAutofit fontScale="62500" lnSpcReduction="20000"/>
          </a:bodyPr>
          <a:lstStyle/>
          <a:p>
            <a:pPr>
              <a:buClr>
                <a:schemeClr val="accent1"/>
              </a:buClr>
            </a:pPr>
            <a:r>
              <a:rPr lang="en-US" sz="4400" dirty="0" smtClean="0">
                <a:latin typeface="Arial" pitchFamily="34" charset="0"/>
                <a:cs typeface="Arial" pitchFamily="34" charset="0"/>
              </a:rPr>
              <a:t>Processes that are attributable to the function of the product shall</a:t>
            </a:r>
            <a:r>
              <a:rPr lang="en-US" sz="4400" i="1" dirty="0" smtClean="0">
                <a:latin typeface="Arial" pitchFamily="34" charset="0"/>
                <a:cs typeface="Arial" pitchFamily="34" charset="0"/>
              </a:rPr>
              <a:t> </a:t>
            </a:r>
            <a:r>
              <a:rPr lang="en-US" sz="4400" dirty="0" smtClean="0">
                <a:latin typeface="Arial" pitchFamily="34" charset="0"/>
                <a:cs typeface="Arial" pitchFamily="34" charset="0"/>
              </a:rPr>
              <a:t>be included in the boundary of the product system </a:t>
            </a:r>
          </a:p>
          <a:p>
            <a:pPr lvl="0">
              <a:buClr>
                <a:schemeClr val="accent1"/>
              </a:buClr>
            </a:pPr>
            <a:r>
              <a:rPr lang="en-US" sz="4400" dirty="0" smtClean="0">
                <a:latin typeface="Arial" pitchFamily="34" charset="0"/>
                <a:cs typeface="Arial" pitchFamily="34" charset="0"/>
              </a:rPr>
              <a:t>Capital equipment shall be included in the product system if deemed significant for the studied product or product sector</a:t>
            </a:r>
          </a:p>
          <a:p>
            <a:pPr lvl="1">
              <a:buClr>
                <a:schemeClr val="accent1"/>
              </a:buClr>
            </a:pPr>
            <a:r>
              <a:rPr lang="en-US" sz="4400" dirty="0" smtClean="0">
                <a:latin typeface="Arial" pitchFamily="34" charset="0"/>
                <a:cs typeface="Arial" pitchFamily="34" charset="0"/>
              </a:rPr>
              <a:t>Significance can be proven using a qualitative or quantitative test. </a:t>
            </a:r>
          </a:p>
          <a:p>
            <a:pPr>
              <a:buClr>
                <a:schemeClr val="accent1"/>
              </a:buClr>
            </a:pPr>
            <a:r>
              <a:rPr lang="en-US" sz="4400" dirty="0" smtClean="0">
                <a:latin typeface="Arial" pitchFamily="34" charset="0"/>
                <a:cs typeface="Arial" pitchFamily="34" charset="0"/>
              </a:rPr>
              <a:t>Companies shall conduct a cradle-to-grave assessment for all final products </a:t>
            </a:r>
          </a:p>
          <a:p>
            <a:pPr>
              <a:buClr>
                <a:schemeClr val="accent1"/>
              </a:buClr>
            </a:pPr>
            <a:r>
              <a:rPr lang="en-US" sz="4400" dirty="0" smtClean="0">
                <a:latin typeface="Arial" pitchFamily="34" charset="0"/>
                <a:cs typeface="Arial" pitchFamily="34" charset="0"/>
              </a:rPr>
              <a:t>Companies may conduct a cradle-to-gate assessment for intermediate products when the eventual fate of a product is unknown </a:t>
            </a:r>
          </a:p>
          <a:p>
            <a:endParaRPr lang="en-US" dirty="0"/>
          </a:p>
        </p:txBody>
      </p:sp>
      <p:sp>
        <p:nvSpPr>
          <p:cNvPr id="4" name="Slide Number Placeholder 3"/>
          <p:cNvSpPr>
            <a:spLocks noGrp="1"/>
          </p:cNvSpPr>
          <p:nvPr>
            <p:ph type="sldNum" sz="quarter" idx="12"/>
          </p:nvPr>
        </p:nvSpPr>
        <p:spPr/>
        <p:txBody>
          <a:bodyPr/>
          <a:lstStyle/>
          <a:p>
            <a:fld id="{4CD9990B-3CB2-47FD-97A5-2F4D4919BB3C}" type="slidenum">
              <a:rPr lang="en-US" smtClean="0"/>
              <a:pPr/>
              <a:t>36</a:t>
            </a:fld>
            <a:endParaRPr lang="en-US" dirty="0"/>
          </a:p>
        </p:txBody>
      </p:sp>
      <p:sp>
        <p:nvSpPr>
          <p:cNvPr id="5"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dirty="0" smtClean="0">
                <a:solidFill>
                  <a:schemeClr val="bg1"/>
                </a:solidFill>
              </a:rPr>
              <a:t>Setting the Boundary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Picture1.png"/>
          <p:cNvPicPr>
            <a:picLocks noGrp="1" noChangeAspect="1"/>
          </p:cNvPicPr>
          <p:nvPr>
            <p:ph idx="1"/>
          </p:nvPr>
        </p:nvPicPr>
        <p:blipFill>
          <a:blip r:embed="rId3" cstate="print"/>
          <a:stretch>
            <a:fillRect/>
          </a:stretch>
        </p:blipFill>
        <p:spPr>
          <a:xfrm>
            <a:off x="1524000" y="1828800"/>
            <a:ext cx="6250270" cy="4648199"/>
          </a:xfrm>
        </p:spPr>
      </p:pic>
      <p:sp>
        <p:nvSpPr>
          <p:cNvPr id="4" name="Slide Number Placeholder 3"/>
          <p:cNvSpPr>
            <a:spLocks noGrp="1"/>
          </p:cNvSpPr>
          <p:nvPr>
            <p:ph type="sldNum" sz="quarter" idx="12"/>
          </p:nvPr>
        </p:nvSpPr>
        <p:spPr/>
        <p:txBody>
          <a:bodyPr/>
          <a:lstStyle/>
          <a:p>
            <a:fld id="{4CD9990B-3CB2-47FD-97A5-2F4D4919BB3C}" type="slidenum">
              <a:rPr lang="en-US" smtClean="0"/>
              <a:pPr/>
              <a:t>37</a:t>
            </a:fld>
            <a:endParaRPr lang="en-US" dirty="0"/>
          </a:p>
        </p:txBody>
      </p:sp>
      <p:sp>
        <p:nvSpPr>
          <p:cNvPr id="6" name="Rectangle 5"/>
          <p:cNvSpPr/>
          <p:nvPr/>
        </p:nvSpPr>
        <p:spPr>
          <a:xfrm>
            <a:off x="2971800" y="1143000"/>
            <a:ext cx="2981907" cy="523220"/>
          </a:xfrm>
          <a:prstGeom prst="rect">
            <a:avLst/>
          </a:prstGeom>
        </p:spPr>
        <p:txBody>
          <a:bodyPr wrap="none">
            <a:spAutoFit/>
          </a:bodyPr>
          <a:lstStyle/>
          <a:p>
            <a:r>
              <a:rPr lang="en-US" sz="2800" dirty="0" smtClean="0"/>
              <a:t>Life Cycle Stages</a:t>
            </a:r>
            <a:endParaRPr lang="en-US" sz="2800" dirty="0"/>
          </a:p>
        </p:txBody>
      </p:sp>
      <p:sp>
        <p:nvSpPr>
          <p:cNvPr id="9"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dirty="0" smtClean="0">
                <a:solidFill>
                  <a:schemeClr val="bg1"/>
                </a:solidFill>
              </a:rPr>
              <a:t>Setting the Boundary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Key Requirements: Collecting Data</a:t>
            </a:r>
            <a:endParaRPr lang="en-US" dirty="0"/>
          </a:p>
        </p:txBody>
      </p:sp>
      <p:sp>
        <p:nvSpPr>
          <p:cNvPr id="3" name="Content Placeholder 2"/>
          <p:cNvSpPr>
            <a:spLocks noGrp="1"/>
          </p:cNvSpPr>
          <p:nvPr>
            <p:ph idx="1"/>
          </p:nvPr>
        </p:nvSpPr>
        <p:spPr/>
        <p:txBody>
          <a:bodyPr>
            <a:normAutofit lnSpcReduction="10000"/>
          </a:bodyPr>
          <a:lstStyle/>
          <a:p>
            <a:pPr>
              <a:buClr>
                <a:schemeClr val="accent1"/>
              </a:buClr>
            </a:pPr>
            <a:r>
              <a:rPr lang="en-US" dirty="0" smtClean="0">
                <a:latin typeface="Arial" pitchFamily="34" charset="0"/>
                <a:cs typeface="Arial" pitchFamily="34" charset="0"/>
              </a:rPr>
              <a:t>Primary data shall be collected for all processes under the control of the company undertaking the product inventory </a:t>
            </a:r>
          </a:p>
          <a:p>
            <a:pPr>
              <a:buClr>
                <a:schemeClr val="accent1"/>
              </a:buClr>
            </a:pPr>
            <a:r>
              <a:rPr lang="en-US" dirty="0" smtClean="0">
                <a:latin typeface="Arial" pitchFamily="34" charset="0"/>
                <a:cs typeface="Arial" pitchFamily="34" charset="0"/>
              </a:rPr>
              <a:t>For all other processes, primary or secondary data of the highest practical quality shall be collected</a:t>
            </a:r>
          </a:p>
          <a:p>
            <a:pPr>
              <a:buClr>
                <a:schemeClr val="accent1"/>
              </a:buClr>
            </a:pPr>
            <a:r>
              <a:rPr lang="en-US" dirty="0" smtClean="0">
                <a:latin typeface="Arial" pitchFamily="34" charset="0"/>
                <a:cs typeface="Arial" pitchFamily="34" charset="0"/>
              </a:rPr>
              <a:t>Data gaps shall be filled using extrapolation or proxy data</a:t>
            </a:r>
          </a:p>
          <a:p>
            <a:pPr lvl="1"/>
            <a:endParaRPr lang="en-US" dirty="0"/>
          </a:p>
        </p:txBody>
      </p:sp>
      <p:sp>
        <p:nvSpPr>
          <p:cNvPr id="4" name="Slide Number Placeholder 3"/>
          <p:cNvSpPr>
            <a:spLocks noGrp="1"/>
          </p:cNvSpPr>
          <p:nvPr>
            <p:ph type="sldNum" sz="quarter" idx="12"/>
          </p:nvPr>
        </p:nvSpPr>
        <p:spPr/>
        <p:txBody>
          <a:bodyPr/>
          <a:lstStyle/>
          <a:p>
            <a:fld id="{4CD9990B-3CB2-47FD-97A5-2F4D4919BB3C}" type="slidenum">
              <a:rPr lang="en-US" smtClean="0"/>
              <a:pPr/>
              <a:t>38</a:t>
            </a:fld>
            <a:endParaRPr lang="en-US" dirty="0"/>
          </a:p>
        </p:txBody>
      </p:sp>
      <p:sp>
        <p:nvSpPr>
          <p:cNvPr id="5"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dirty="0" smtClean="0">
                <a:solidFill>
                  <a:schemeClr val="bg1"/>
                </a:solidFill>
              </a:rPr>
              <a:t>Collecting Data</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600" dirty="0" smtClean="0"/>
              <a:t>Key Requirements: Data Quality Assessment</a:t>
            </a:r>
            <a:endParaRPr lang="en-US" sz="3600" dirty="0"/>
          </a:p>
        </p:txBody>
      </p:sp>
      <p:sp>
        <p:nvSpPr>
          <p:cNvPr id="3" name="Content Placeholder 2"/>
          <p:cNvSpPr>
            <a:spLocks noGrp="1"/>
          </p:cNvSpPr>
          <p:nvPr>
            <p:ph idx="1"/>
          </p:nvPr>
        </p:nvSpPr>
        <p:spPr/>
        <p:txBody>
          <a:bodyPr>
            <a:noAutofit/>
          </a:bodyPr>
          <a:lstStyle/>
          <a:p>
            <a:pPr>
              <a:buClr>
                <a:schemeClr val="accent1"/>
              </a:buClr>
            </a:pPr>
            <a:r>
              <a:rPr lang="en-US" sz="2400" dirty="0" smtClean="0">
                <a:latin typeface="Arial" pitchFamily="34" charset="0"/>
                <a:cs typeface="Arial" pitchFamily="34" charset="0"/>
              </a:rPr>
              <a:t>A data quality assessment </a:t>
            </a:r>
            <a:r>
              <a:rPr lang="en-US" sz="2400" b="1" i="1" dirty="0" smtClean="0">
                <a:latin typeface="Arial" pitchFamily="34" charset="0"/>
                <a:cs typeface="Arial" pitchFamily="34" charset="0"/>
              </a:rPr>
              <a:t>shall</a:t>
            </a:r>
            <a:r>
              <a:rPr lang="en-US" sz="2400" dirty="0" smtClean="0">
                <a:latin typeface="Arial" pitchFamily="34" charset="0"/>
                <a:cs typeface="Arial" pitchFamily="34" charset="0"/>
              </a:rPr>
              <a:t> be undertaken for all GHG emissions sources that cumulatively sum to 75% of total product emissions</a:t>
            </a:r>
          </a:p>
          <a:p>
            <a:pPr>
              <a:buClr>
                <a:schemeClr val="accent1"/>
              </a:buClr>
            </a:pPr>
            <a:r>
              <a:rPr lang="en-US" sz="2400" dirty="0" smtClean="0">
                <a:latin typeface="Arial" pitchFamily="34" charset="0"/>
                <a:cs typeface="Arial" pitchFamily="34" charset="0"/>
              </a:rPr>
              <a:t>For all processes quantified using any primary data, a qualitative data quality assessment </a:t>
            </a:r>
            <a:r>
              <a:rPr lang="en-US" sz="2400" b="1" i="1" dirty="0" smtClean="0">
                <a:latin typeface="Arial" pitchFamily="34" charset="0"/>
                <a:cs typeface="Arial" pitchFamily="34" charset="0"/>
              </a:rPr>
              <a:t>shall</a:t>
            </a:r>
            <a:r>
              <a:rPr lang="en-US" sz="2400" dirty="0" smtClean="0">
                <a:latin typeface="Arial" pitchFamily="34" charset="0"/>
                <a:cs typeface="Arial" pitchFamily="34" charset="0"/>
              </a:rPr>
              <a:t> be undertaken based on technological, temporal and geographical representativeness, completeness, and precision</a:t>
            </a:r>
          </a:p>
          <a:p>
            <a:pPr>
              <a:buClr>
                <a:schemeClr val="accent1"/>
              </a:buClr>
            </a:pPr>
            <a:r>
              <a:rPr lang="en-US" sz="2400" dirty="0" smtClean="0">
                <a:latin typeface="Arial" pitchFamily="34" charset="0"/>
                <a:cs typeface="Arial" pitchFamily="34" charset="0"/>
              </a:rPr>
              <a:t>For processes that only use secondary data, the data quality assessment </a:t>
            </a:r>
            <a:r>
              <a:rPr lang="en-US" sz="2400" b="1" i="1" dirty="0" smtClean="0">
                <a:latin typeface="Arial" pitchFamily="34" charset="0"/>
                <a:cs typeface="Arial" pitchFamily="34" charset="0"/>
              </a:rPr>
              <a:t>shall</a:t>
            </a:r>
            <a:r>
              <a:rPr lang="en-US" sz="2400" dirty="0" smtClean="0">
                <a:latin typeface="Arial" pitchFamily="34" charset="0"/>
                <a:cs typeface="Arial" pitchFamily="34" charset="0"/>
              </a:rPr>
              <a:t> be undertaken based on technological, temporal and geographical representativeness</a:t>
            </a:r>
          </a:p>
          <a:p>
            <a:pPr>
              <a:buNone/>
            </a:pPr>
            <a:r>
              <a:rPr lang="en-US" sz="2400" i="1" dirty="0" smtClean="0"/>
              <a:t> </a:t>
            </a:r>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4CD9990B-3CB2-47FD-97A5-2F4D4919BB3C}" type="slidenum">
              <a:rPr lang="en-US" smtClean="0"/>
              <a:pPr/>
              <a:t>39</a:t>
            </a:fld>
            <a:endParaRPr lang="en-US" dirty="0"/>
          </a:p>
        </p:txBody>
      </p:sp>
      <p:sp>
        <p:nvSpPr>
          <p:cNvPr id="6"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dirty="0" smtClean="0">
                <a:solidFill>
                  <a:schemeClr val="bg1"/>
                </a:solidFill>
              </a:rPr>
              <a:t>Data Quality Assessment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0"/>
          </p:nvPr>
        </p:nvSpPr>
        <p:spPr bwMode="auto">
          <a:noFill/>
          <a:ln>
            <a:miter lim="800000"/>
            <a:headEnd/>
            <a:tailEnd/>
          </a:ln>
        </p:spPr>
        <p:txBody>
          <a:bodyPr/>
          <a:lstStyle/>
          <a:p>
            <a:fld id="{6EFA587E-3CD6-4AB0-921F-8522CB913F45}" type="slidenum">
              <a:rPr lang="en-US" smtClean="0"/>
              <a:pPr/>
              <a:t>4</a:t>
            </a:fld>
            <a:endParaRPr lang="en-US" smtClean="0"/>
          </a:p>
        </p:txBody>
      </p:sp>
      <p:sp>
        <p:nvSpPr>
          <p:cNvPr id="4099" name="Rectangle 2"/>
          <p:cNvSpPr>
            <a:spLocks noGrp="1"/>
          </p:cNvSpPr>
          <p:nvPr>
            <p:ph type="body" sz="half" idx="4294967295"/>
          </p:nvPr>
        </p:nvSpPr>
        <p:spPr>
          <a:xfrm>
            <a:off x="-152400" y="1314450"/>
            <a:ext cx="9291638" cy="4857750"/>
          </a:xfrm>
        </p:spPr>
        <p:txBody>
          <a:bodyPr/>
          <a:lstStyle/>
          <a:p>
            <a:pPr marL="914400" lvl="1" indent="-457200">
              <a:spcBef>
                <a:spcPct val="30000"/>
              </a:spcBef>
              <a:spcAft>
                <a:spcPct val="30000"/>
              </a:spcAft>
              <a:buClr>
                <a:srgbClr val="3B74B9"/>
              </a:buClr>
              <a:buFont typeface="Wingdings" pitchFamily="2" charset="2"/>
              <a:buChar char="§"/>
            </a:pPr>
            <a:r>
              <a:rPr lang="en-US" sz="2600" u="sng" dirty="0" smtClean="0">
                <a:latin typeface="Arial" charset="0"/>
              </a:rPr>
              <a:t>Company-specific</a:t>
            </a:r>
            <a:r>
              <a:rPr lang="en-US" sz="2600" dirty="0" smtClean="0">
                <a:latin typeface="Arial" charset="0"/>
              </a:rPr>
              <a:t>: Wal-Mart’s supply chain sustainability initiative; Tesco’s product carbon labeling initiative; etc.</a:t>
            </a:r>
          </a:p>
          <a:p>
            <a:pPr marL="914400" lvl="1" indent="-457200">
              <a:spcBef>
                <a:spcPct val="30000"/>
              </a:spcBef>
              <a:spcAft>
                <a:spcPct val="30000"/>
              </a:spcAft>
              <a:buClr>
                <a:srgbClr val="3B74B9"/>
              </a:buClr>
              <a:buFont typeface="Wingdings" pitchFamily="2" charset="2"/>
              <a:buChar char="§"/>
            </a:pPr>
            <a:r>
              <a:rPr lang="en-US" sz="2600" u="sng" dirty="0" smtClean="0">
                <a:latin typeface="Arial" charset="0"/>
              </a:rPr>
              <a:t>Sector-specific</a:t>
            </a:r>
            <a:r>
              <a:rPr lang="en-US" sz="2600" dirty="0" smtClean="0">
                <a:latin typeface="Arial" charset="0"/>
              </a:rPr>
              <a:t>: Electronics industry; Beverage industry; Dairy industry; Utility industry; World Auto Steel; etc.</a:t>
            </a:r>
          </a:p>
          <a:p>
            <a:pPr marL="914400" lvl="1" indent="-457200">
              <a:spcBef>
                <a:spcPct val="30000"/>
              </a:spcBef>
              <a:spcAft>
                <a:spcPct val="30000"/>
              </a:spcAft>
              <a:buClr>
                <a:srgbClr val="3B74B9"/>
              </a:buClr>
              <a:buFont typeface="Wingdings" pitchFamily="2" charset="2"/>
              <a:buChar char="§"/>
            </a:pPr>
            <a:r>
              <a:rPr lang="en-US" sz="2600" u="sng" dirty="0" smtClean="0">
                <a:latin typeface="Arial" charset="0"/>
              </a:rPr>
              <a:t>Cross-sector</a:t>
            </a:r>
            <a:r>
              <a:rPr lang="en-US" sz="2600" dirty="0" smtClean="0">
                <a:latin typeface="Arial" charset="0"/>
              </a:rPr>
              <a:t>: Carbon Disclosure Project’s Supply Chain Initiative; WWF Climate Positive Initiative (under development)</a:t>
            </a:r>
          </a:p>
          <a:p>
            <a:pPr marL="914400" lvl="1" indent="-457200">
              <a:spcBef>
                <a:spcPct val="30000"/>
              </a:spcBef>
              <a:spcAft>
                <a:spcPct val="30000"/>
              </a:spcAft>
              <a:buClr>
                <a:srgbClr val="3B74B9"/>
              </a:buClr>
              <a:buFont typeface="Wingdings" pitchFamily="2" charset="2"/>
              <a:buChar char="§"/>
            </a:pPr>
            <a:r>
              <a:rPr lang="en-US" sz="2600" u="sng" dirty="0" smtClean="0">
                <a:latin typeface="Arial" charset="0"/>
              </a:rPr>
              <a:t>Methodologies</a:t>
            </a:r>
            <a:r>
              <a:rPr lang="en-US" sz="2600" dirty="0" smtClean="0">
                <a:latin typeface="Arial" charset="0"/>
              </a:rPr>
              <a:t>: Carbon Trust/</a:t>
            </a:r>
            <a:r>
              <a:rPr lang="en-US" sz="2600" dirty="0" err="1" smtClean="0">
                <a:latin typeface="Arial" charset="0"/>
              </a:rPr>
              <a:t>Defra</a:t>
            </a:r>
            <a:r>
              <a:rPr lang="en-US" sz="2600" dirty="0" smtClean="0">
                <a:latin typeface="Arial" charset="0"/>
              </a:rPr>
              <a:t> product life cycle methodology</a:t>
            </a:r>
          </a:p>
        </p:txBody>
      </p:sp>
      <p:sp>
        <p:nvSpPr>
          <p:cNvPr id="4100"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altLang="ja-JP" sz="3200">
                <a:solidFill>
                  <a:schemeClr val="bg1"/>
                </a:solidFill>
                <a:ea typeface="MS PGothic" pitchFamily="34" charset="-128"/>
              </a:rPr>
              <a:t>Emerging Initiatives</a:t>
            </a:r>
            <a:endParaRPr lang="en-US" sz="3200">
              <a:solidFill>
                <a:schemeClr val="bg1"/>
              </a:solidFill>
              <a:ea typeface="MS PGothic" pitchFamily="34" charset="-128"/>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Key Requirements: Assurance</a:t>
            </a:r>
            <a:endParaRPr lang="en-US" dirty="0"/>
          </a:p>
        </p:txBody>
      </p:sp>
      <p:sp>
        <p:nvSpPr>
          <p:cNvPr id="3" name="Content Placeholder 2"/>
          <p:cNvSpPr>
            <a:spLocks noGrp="1"/>
          </p:cNvSpPr>
          <p:nvPr>
            <p:ph idx="1"/>
          </p:nvPr>
        </p:nvSpPr>
        <p:spPr>
          <a:xfrm>
            <a:off x="152400" y="1219200"/>
            <a:ext cx="5638800" cy="5638800"/>
          </a:xfrm>
        </p:spPr>
        <p:txBody>
          <a:bodyPr>
            <a:normAutofit/>
          </a:bodyPr>
          <a:lstStyle/>
          <a:p>
            <a:pPr>
              <a:buClr>
                <a:schemeClr val="accent1"/>
              </a:buClr>
            </a:pPr>
            <a:r>
              <a:rPr lang="en-US" sz="2800" dirty="0" smtClean="0">
                <a:latin typeface="Arial" pitchFamily="34" charset="0"/>
                <a:cs typeface="Arial" pitchFamily="34" charset="0"/>
              </a:rPr>
              <a:t>The product GHG Inventory shall be assured</a:t>
            </a:r>
          </a:p>
          <a:p>
            <a:pPr>
              <a:buClr>
                <a:schemeClr val="accent1"/>
              </a:buClr>
            </a:pPr>
            <a:r>
              <a:rPr lang="en-US" sz="2800" dirty="0" smtClean="0">
                <a:latin typeface="Arial" pitchFamily="34" charset="0"/>
                <a:cs typeface="Arial" pitchFamily="34" charset="0"/>
              </a:rPr>
              <a:t>The following types of assurance are permissible:</a:t>
            </a:r>
          </a:p>
          <a:p>
            <a:pPr lvl="1">
              <a:buClr>
                <a:schemeClr val="accent1"/>
              </a:buClr>
            </a:pPr>
            <a:r>
              <a:rPr lang="en-US" sz="2400" dirty="0" smtClean="0">
                <a:latin typeface="Arial" pitchFamily="34" charset="0"/>
                <a:cs typeface="Arial" pitchFamily="34" charset="0"/>
              </a:rPr>
              <a:t>First Party (“Self” or “Internal”) assurance</a:t>
            </a:r>
          </a:p>
          <a:p>
            <a:pPr lvl="1">
              <a:buClr>
                <a:schemeClr val="accent1"/>
              </a:buClr>
            </a:pPr>
            <a:r>
              <a:rPr lang="en-US" sz="2400" dirty="0" smtClean="0">
                <a:latin typeface="Arial" pitchFamily="34" charset="0"/>
                <a:cs typeface="Arial" pitchFamily="34" charset="0"/>
              </a:rPr>
              <a:t>Third Party (”External”) process assurance</a:t>
            </a:r>
          </a:p>
          <a:p>
            <a:pPr>
              <a:buClr>
                <a:schemeClr val="accent1"/>
              </a:buClr>
            </a:pPr>
            <a:r>
              <a:rPr lang="en-US" sz="2800" dirty="0" smtClean="0">
                <a:latin typeface="Arial" pitchFamily="34" charset="0"/>
                <a:cs typeface="Arial" pitchFamily="34" charset="0"/>
              </a:rPr>
              <a:t>The assurance opinion shall be expressed in the form of either reasonable (high) assurance or limited (moderate) assurance</a:t>
            </a:r>
          </a:p>
        </p:txBody>
      </p:sp>
      <p:sp>
        <p:nvSpPr>
          <p:cNvPr id="4" name="Slide Number Placeholder 3"/>
          <p:cNvSpPr>
            <a:spLocks noGrp="1"/>
          </p:cNvSpPr>
          <p:nvPr>
            <p:ph type="sldNum" sz="quarter" idx="12"/>
          </p:nvPr>
        </p:nvSpPr>
        <p:spPr/>
        <p:txBody>
          <a:bodyPr/>
          <a:lstStyle/>
          <a:p>
            <a:fld id="{4CD9990B-3CB2-47FD-97A5-2F4D4919BB3C}" type="slidenum">
              <a:rPr lang="en-US" smtClean="0"/>
              <a:pPr/>
              <a:t>40</a:t>
            </a:fld>
            <a:endParaRPr lang="en-US" dirty="0"/>
          </a:p>
        </p:txBody>
      </p:sp>
      <p:graphicFrame>
        <p:nvGraphicFramePr>
          <p:cNvPr id="6" name="Diagram 5"/>
          <p:cNvGraphicFramePr/>
          <p:nvPr/>
        </p:nvGraphicFramePr>
        <p:xfrm>
          <a:off x="5715000" y="2057400"/>
          <a:ext cx="31242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dirty="0" smtClean="0">
                <a:solidFill>
                  <a:schemeClr val="bg1"/>
                </a:solidFill>
              </a:rPr>
              <a:t>Performing Assurance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Key Requirements: Reporting</a:t>
            </a:r>
            <a:endParaRPr lang="en-US" dirty="0"/>
          </a:p>
        </p:txBody>
      </p:sp>
      <p:sp>
        <p:nvSpPr>
          <p:cNvPr id="3" name="Content Placeholder 2"/>
          <p:cNvSpPr>
            <a:spLocks noGrp="1"/>
          </p:cNvSpPr>
          <p:nvPr>
            <p:ph idx="1"/>
          </p:nvPr>
        </p:nvSpPr>
        <p:spPr/>
        <p:txBody>
          <a:bodyPr>
            <a:normAutofit/>
          </a:bodyPr>
          <a:lstStyle/>
          <a:p>
            <a:pPr>
              <a:buClr>
                <a:schemeClr val="accent1"/>
              </a:buClr>
            </a:pPr>
            <a:r>
              <a:rPr lang="en-US" dirty="0" smtClean="0">
                <a:latin typeface="Arial" pitchFamily="34" charset="0"/>
                <a:cs typeface="Arial" pitchFamily="34" charset="0"/>
              </a:rPr>
              <a:t>A company shall</a:t>
            </a:r>
            <a:r>
              <a:rPr lang="en-US" b="1" i="1" dirty="0" smtClean="0">
                <a:latin typeface="Arial" pitchFamily="34" charset="0"/>
                <a:cs typeface="Arial" pitchFamily="34" charset="0"/>
              </a:rPr>
              <a:t> </a:t>
            </a:r>
            <a:r>
              <a:rPr lang="en-US" dirty="0" smtClean="0">
                <a:latin typeface="Arial" pitchFamily="34" charset="0"/>
                <a:cs typeface="Arial" pitchFamily="34" charset="0"/>
              </a:rPr>
              <a:t>publicly disclose a GHG inventory report</a:t>
            </a:r>
          </a:p>
          <a:p>
            <a:pPr lvl="1">
              <a:buClr>
                <a:schemeClr val="accent1"/>
              </a:buClr>
            </a:pPr>
            <a:r>
              <a:rPr lang="en-US" dirty="0" smtClean="0">
                <a:latin typeface="Arial" pitchFamily="34" charset="0"/>
                <a:cs typeface="Arial" pitchFamily="34" charset="0"/>
              </a:rPr>
              <a:t> This report is divided into a summary and detailed report to address the needs of different audiences: </a:t>
            </a:r>
          </a:p>
          <a:p>
            <a:pPr>
              <a:buClr>
                <a:schemeClr val="accent1"/>
              </a:buClr>
            </a:pPr>
            <a:r>
              <a:rPr lang="en-US" dirty="0" smtClean="0">
                <a:latin typeface="Arial" pitchFamily="34" charset="0"/>
                <a:cs typeface="Arial" pitchFamily="34" charset="0"/>
              </a:rPr>
              <a:t>The summary and detailed reports shall be disclosed together </a:t>
            </a:r>
          </a:p>
        </p:txBody>
      </p:sp>
      <p:sp>
        <p:nvSpPr>
          <p:cNvPr id="4" name="Slide Number Placeholder 3"/>
          <p:cNvSpPr>
            <a:spLocks noGrp="1"/>
          </p:cNvSpPr>
          <p:nvPr>
            <p:ph type="sldNum" sz="quarter" idx="12"/>
          </p:nvPr>
        </p:nvSpPr>
        <p:spPr/>
        <p:txBody>
          <a:bodyPr/>
          <a:lstStyle/>
          <a:p>
            <a:fld id="{4CD9990B-3CB2-47FD-97A5-2F4D4919BB3C}" type="slidenum">
              <a:rPr lang="en-US" smtClean="0"/>
              <a:pPr/>
              <a:t>41</a:t>
            </a:fld>
            <a:endParaRPr lang="en-US" dirty="0"/>
          </a:p>
        </p:txBody>
      </p:sp>
      <p:sp>
        <p:nvSpPr>
          <p:cNvPr id="5"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dirty="0" smtClean="0">
                <a:solidFill>
                  <a:schemeClr val="bg1"/>
                </a:solidFill>
              </a:rPr>
              <a:t>Reporting</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dirty="0" smtClean="0"/>
              <a:t>Key Requirements: Summary Report</a:t>
            </a:r>
            <a:endParaRPr lang="en-US" dirty="0"/>
          </a:p>
        </p:txBody>
      </p:sp>
      <p:sp>
        <p:nvSpPr>
          <p:cNvPr id="3" name="Content Placeholder 2"/>
          <p:cNvSpPr>
            <a:spLocks noGrp="1"/>
          </p:cNvSpPr>
          <p:nvPr>
            <p:ph idx="1"/>
          </p:nvPr>
        </p:nvSpPr>
        <p:spPr/>
        <p:txBody>
          <a:bodyPr>
            <a:normAutofit/>
          </a:bodyPr>
          <a:lstStyle/>
          <a:p>
            <a:pPr>
              <a:buClr>
                <a:schemeClr val="accent1"/>
              </a:buClr>
            </a:pPr>
            <a:r>
              <a:rPr lang="en-US" dirty="0" smtClean="0">
                <a:latin typeface="Arial" pitchFamily="34" charset="0"/>
                <a:cs typeface="Arial" pitchFamily="34" charset="0"/>
              </a:rPr>
              <a:t>The summary report shall include:</a:t>
            </a:r>
          </a:p>
          <a:p>
            <a:pPr lvl="1">
              <a:buClr>
                <a:schemeClr val="accent1"/>
              </a:buClr>
            </a:pPr>
            <a:r>
              <a:rPr lang="en-US" dirty="0" smtClean="0">
                <a:latin typeface="Arial" pitchFamily="34" charset="0"/>
                <a:cs typeface="Arial" pitchFamily="34" charset="0"/>
              </a:rPr>
              <a:t>Introduction</a:t>
            </a:r>
          </a:p>
          <a:p>
            <a:pPr lvl="1">
              <a:buClr>
                <a:schemeClr val="accent1"/>
              </a:buClr>
            </a:pPr>
            <a:r>
              <a:rPr lang="en-US" dirty="0" smtClean="0">
                <a:latin typeface="Arial" pitchFamily="34" charset="0"/>
                <a:cs typeface="Arial" pitchFamily="34" charset="0"/>
              </a:rPr>
              <a:t>Process map</a:t>
            </a:r>
          </a:p>
          <a:p>
            <a:pPr lvl="1">
              <a:buClr>
                <a:schemeClr val="accent1"/>
              </a:buClr>
            </a:pPr>
            <a:r>
              <a:rPr lang="en-US" dirty="0" smtClean="0">
                <a:latin typeface="Arial" pitchFamily="34" charset="0"/>
                <a:cs typeface="Arial" pitchFamily="34" charset="0"/>
              </a:rPr>
              <a:t>Results</a:t>
            </a:r>
          </a:p>
          <a:p>
            <a:pPr lvl="1">
              <a:buClr>
                <a:schemeClr val="accent1"/>
              </a:buClr>
            </a:pPr>
            <a:r>
              <a:rPr lang="en-US" dirty="0" smtClean="0">
                <a:latin typeface="Arial" pitchFamily="34" charset="0"/>
                <a:cs typeface="Arial" pitchFamily="34" charset="0"/>
              </a:rPr>
              <a:t>Assurance and data quality information</a:t>
            </a:r>
          </a:p>
          <a:p>
            <a:pPr lvl="1">
              <a:buClr>
                <a:schemeClr val="accent1"/>
              </a:buClr>
            </a:pPr>
            <a:r>
              <a:rPr lang="en-US" dirty="0" smtClean="0">
                <a:latin typeface="Arial" pitchFamily="34" charset="0"/>
                <a:cs typeface="Arial" pitchFamily="34" charset="0"/>
              </a:rPr>
              <a:t>A statement on the use of results</a:t>
            </a:r>
          </a:p>
          <a:p>
            <a:pPr lvl="2">
              <a:buClr>
                <a:schemeClr val="accent1"/>
              </a:buClr>
            </a:pPr>
            <a:r>
              <a:rPr lang="en-US" dirty="0" smtClean="0">
                <a:latin typeface="Arial" pitchFamily="34" charset="0"/>
                <a:cs typeface="Arial" pitchFamily="34" charset="0"/>
              </a:rPr>
              <a:t>e.g., a company will use the results to reduce GHG emissions along the product life cycle </a:t>
            </a:r>
          </a:p>
          <a:p>
            <a:pPr lvl="1"/>
            <a:endParaRPr lang="en-US" dirty="0"/>
          </a:p>
        </p:txBody>
      </p:sp>
      <p:sp>
        <p:nvSpPr>
          <p:cNvPr id="4" name="Slide Number Placeholder 3"/>
          <p:cNvSpPr>
            <a:spLocks noGrp="1"/>
          </p:cNvSpPr>
          <p:nvPr>
            <p:ph type="sldNum" sz="quarter" idx="12"/>
          </p:nvPr>
        </p:nvSpPr>
        <p:spPr/>
        <p:txBody>
          <a:bodyPr/>
          <a:lstStyle/>
          <a:p>
            <a:fld id="{4CD9990B-3CB2-47FD-97A5-2F4D4919BB3C}" type="slidenum">
              <a:rPr lang="en-US" smtClean="0"/>
              <a:pPr/>
              <a:t>42</a:t>
            </a:fld>
            <a:endParaRPr lang="en-US" dirty="0"/>
          </a:p>
        </p:txBody>
      </p:sp>
      <p:sp>
        <p:nvSpPr>
          <p:cNvPr id="5"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dirty="0" smtClean="0">
                <a:solidFill>
                  <a:schemeClr val="bg1"/>
                </a:solidFill>
              </a:rPr>
              <a:t>Reporting</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a:buClr>
                <a:schemeClr val="accent1"/>
              </a:buClr>
            </a:pPr>
            <a:r>
              <a:rPr lang="en-US" dirty="0" smtClean="0">
                <a:latin typeface="Arial" pitchFamily="34" charset="0"/>
                <a:cs typeface="Arial" pitchFamily="34" charset="0"/>
              </a:rPr>
              <a:t>The detailed report shall include more information on:</a:t>
            </a:r>
          </a:p>
          <a:p>
            <a:pPr lvl="1">
              <a:buClr>
                <a:schemeClr val="accent1"/>
              </a:buClr>
            </a:pPr>
            <a:r>
              <a:rPr lang="en-US" dirty="0" smtClean="0">
                <a:latin typeface="Arial" pitchFamily="34" charset="0"/>
                <a:cs typeface="Arial" pitchFamily="34" charset="0"/>
              </a:rPr>
              <a:t>Sector or product specific data sources used</a:t>
            </a:r>
          </a:p>
          <a:p>
            <a:pPr lvl="1">
              <a:buClr>
                <a:schemeClr val="accent1"/>
              </a:buClr>
            </a:pPr>
            <a:r>
              <a:rPr lang="en-US" dirty="0" smtClean="0">
                <a:latin typeface="Arial" pitchFamily="34" charset="0"/>
                <a:cs typeface="Arial" pitchFamily="34" charset="0"/>
              </a:rPr>
              <a:t>Assumptions and justifications</a:t>
            </a:r>
          </a:p>
          <a:p>
            <a:pPr lvl="2">
              <a:buClr>
                <a:schemeClr val="accent1"/>
              </a:buClr>
            </a:pPr>
            <a:r>
              <a:rPr lang="en-US" dirty="0" smtClean="0">
                <a:latin typeface="Arial" pitchFamily="34" charset="0"/>
                <a:cs typeface="Arial" pitchFamily="34" charset="0"/>
              </a:rPr>
              <a:t>Cradle to Gate Inventories</a:t>
            </a:r>
          </a:p>
          <a:p>
            <a:pPr lvl="2">
              <a:buClr>
                <a:schemeClr val="accent1"/>
              </a:buClr>
            </a:pPr>
            <a:r>
              <a:rPr lang="en-US" dirty="0" smtClean="0">
                <a:latin typeface="Arial" pitchFamily="34" charset="0"/>
                <a:cs typeface="Arial" pitchFamily="34" charset="0"/>
              </a:rPr>
              <a:t>Temporal Boundary</a:t>
            </a:r>
          </a:p>
          <a:p>
            <a:pPr lvl="2">
              <a:buClr>
                <a:schemeClr val="accent1"/>
              </a:buClr>
            </a:pPr>
            <a:r>
              <a:rPr lang="en-US" dirty="0" smtClean="0">
                <a:latin typeface="Arial" pitchFamily="34" charset="0"/>
                <a:cs typeface="Arial" pitchFamily="34" charset="0"/>
              </a:rPr>
              <a:t>Exclusion of Capital Goods</a:t>
            </a:r>
          </a:p>
          <a:p>
            <a:pPr lvl="2">
              <a:buClr>
                <a:schemeClr val="accent1"/>
              </a:buClr>
            </a:pPr>
            <a:r>
              <a:rPr lang="en-US" dirty="0" smtClean="0">
                <a:latin typeface="Arial" pitchFamily="34" charset="0"/>
                <a:cs typeface="Arial" pitchFamily="34" charset="0"/>
              </a:rPr>
              <a:t>Allocation (performed on data collected under the ownership of the company)</a:t>
            </a:r>
          </a:p>
          <a:p>
            <a:pPr lvl="2">
              <a:buClr>
                <a:schemeClr val="accent1"/>
              </a:buClr>
            </a:pPr>
            <a:r>
              <a:rPr lang="en-US" dirty="0" smtClean="0">
                <a:latin typeface="Arial" pitchFamily="34" charset="0"/>
                <a:cs typeface="Arial" pitchFamily="34" charset="0"/>
              </a:rPr>
              <a:t>Recycling</a:t>
            </a:r>
          </a:p>
          <a:p>
            <a:pPr lvl="1">
              <a:buClr>
                <a:schemeClr val="accent1"/>
              </a:buClr>
              <a:buNone/>
            </a:pPr>
            <a:endParaRPr lang="en-US" dirty="0" smtClean="0">
              <a:latin typeface="Arial" pitchFamily="34" charset="0"/>
              <a:cs typeface="Arial" pitchFamily="34" charset="0"/>
            </a:endParaRP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4CD9990B-3CB2-47FD-97A5-2F4D4919BB3C}" type="slidenum">
              <a:rPr lang="en-US" smtClean="0"/>
              <a:pPr/>
              <a:t>43</a:t>
            </a:fld>
            <a:endParaRPr lang="en-US" dirty="0"/>
          </a:p>
        </p:txBody>
      </p:sp>
      <p:sp>
        <p:nvSpPr>
          <p:cNvPr id="5" name="Title 1"/>
          <p:cNvSpPr>
            <a:spLocks noGrp="1"/>
          </p:cNvSpPr>
          <p:nvPr>
            <p:ph type="title"/>
          </p:nvPr>
        </p:nvSpPr>
        <p:spPr>
          <a:xfrm>
            <a:off x="0" y="0"/>
            <a:ext cx="9144000" cy="1143000"/>
          </a:xfrm>
        </p:spPr>
        <p:txBody>
          <a:bodyPr/>
          <a:lstStyle/>
          <a:p>
            <a:r>
              <a:rPr lang="en-US" dirty="0" smtClean="0"/>
              <a:t>Key Requirements: Detailed Report</a:t>
            </a:r>
            <a:endParaRPr lang="en-US" dirty="0"/>
          </a:p>
        </p:txBody>
      </p:sp>
      <p:sp>
        <p:nvSpPr>
          <p:cNvPr id="6"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dirty="0" smtClean="0">
                <a:solidFill>
                  <a:schemeClr val="bg1"/>
                </a:solidFill>
              </a:rPr>
              <a:t>Reporting</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pPr>
              <a:defRPr/>
            </a:pPr>
            <a:fld id="{E0B3A30D-1E2A-4648-87F7-83B22A286235}" type="slidenum">
              <a:rPr lang="en-US"/>
              <a:pPr>
                <a:defRPr/>
              </a:pPr>
              <a:t>44</a:t>
            </a:fld>
            <a:endParaRPr lang="en-US"/>
          </a:p>
        </p:txBody>
      </p:sp>
      <p:sp>
        <p:nvSpPr>
          <p:cNvPr id="4100" name="Title 1"/>
          <p:cNvSpPr>
            <a:spLocks/>
          </p:cNvSpPr>
          <p:nvPr/>
        </p:nvSpPr>
        <p:spPr bwMode="auto">
          <a:xfrm>
            <a:off x="0" y="2667000"/>
            <a:ext cx="9144000" cy="1452562"/>
          </a:xfrm>
          <a:prstGeom prst="rect">
            <a:avLst/>
          </a:prstGeom>
          <a:solidFill>
            <a:srgbClr val="8FAFD8"/>
          </a:solidFill>
          <a:ln w="9525">
            <a:noFill/>
            <a:miter lim="800000"/>
            <a:headEnd/>
            <a:tailEnd/>
          </a:ln>
        </p:spPr>
        <p:txBody>
          <a:bodyPr anchor="ctr"/>
          <a:lstStyle/>
          <a:p>
            <a:pPr algn="ctr" eaLnBrk="0" hangingPunct="0"/>
            <a:r>
              <a:rPr lang="en-US" sz="3600" dirty="0" smtClean="0">
                <a:solidFill>
                  <a:schemeClr val="bg1"/>
                </a:solidFill>
              </a:rPr>
              <a:t>Next Steps</a:t>
            </a:r>
            <a:endParaRPr lang="en-US" sz="3600" dirty="0">
              <a:solidFill>
                <a:schemeClr val="bg1"/>
              </a:solidFill>
            </a:endParaRPr>
          </a:p>
        </p:txBody>
      </p:sp>
      <p:pic>
        <p:nvPicPr>
          <p:cNvPr id="4101" name="Picture 5" descr="WRI Hi Res Logo"/>
          <p:cNvPicPr>
            <a:picLocks noChangeAspect="1" noChangeArrowheads="1"/>
          </p:cNvPicPr>
          <p:nvPr/>
        </p:nvPicPr>
        <p:blipFill>
          <a:blip r:embed="rId3" cstate="print"/>
          <a:srcRect/>
          <a:stretch>
            <a:fillRect/>
          </a:stretch>
        </p:blipFill>
        <p:spPr bwMode="auto">
          <a:xfrm>
            <a:off x="609600" y="606425"/>
            <a:ext cx="2338388" cy="765175"/>
          </a:xfrm>
          <a:prstGeom prst="rect">
            <a:avLst/>
          </a:prstGeom>
          <a:noFill/>
          <a:ln w="9525">
            <a:noFill/>
            <a:miter lim="800000"/>
            <a:headEnd/>
            <a:tailEnd/>
          </a:ln>
        </p:spPr>
      </p:pic>
      <p:pic>
        <p:nvPicPr>
          <p:cNvPr id="4102" name="Picture 3"/>
          <p:cNvPicPr>
            <a:picLocks noChangeAspect="1" noChangeArrowheads="1"/>
          </p:cNvPicPr>
          <p:nvPr/>
        </p:nvPicPr>
        <p:blipFill>
          <a:blip r:embed="rId4" cstate="print"/>
          <a:srcRect/>
          <a:stretch>
            <a:fillRect/>
          </a:stretch>
        </p:blipFill>
        <p:spPr bwMode="auto">
          <a:xfrm>
            <a:off x="5029200" y="350838"/>
            <a:ext cx="3200400" cy="1096962"/>
          </a:xfrm>
          <a:prstGeom prst="rect">
            <a:avLst/>
          </a:prstGeom>
          <a:noFill/>
          <a:ln w="9525">
            <a:noFill/>
            <a:miter lim="800000"/>
            <a:headEnd/>
            <a:tailEnd/>
          </a:ln>
        </p:spPr>
      </p:pic>
      <p:sp>
        <p:nvSpPr>
          <p:cNvPr id="4" name="Slide Number Placeholder 3"/>
          <p:cNvSpPr txBox="1">
            <a:spLocks noGrp="1"/>
          </p:cNvSpPr>
          <p:nvPr/>
        </p:nvSpPr>
        <p:spPr>
          <a:xfrm>
            <a:off x="6553200" y="6353175"/>
            <a:ext cx="2133600" cy="365125"/>
          </a:xfrm>
          <a:prstGeom prst="rect">
            <a:avLst/>
          </a:prstGeom>
          <a:noFill/>
        </p:spPr>
        <p:txBody>
          <a:bodyPr anchor="ctr"/>
          <a:lstStyle/>
          <a:p>
            <a:pPr algn="r">
              <a:defRPr/>
            </a:pPr>
            <a:fld id="{500D7222-944F-4ECE-9A45-52F51C5DAD88}" type="slidenum">
              <a:rPr lang="en-US" sz="1200">
                <a:solidFill>
                  <a:srgbClr val="898989"/>
                </a:solidFill>
                <a:latin typeface="+mn-lt"/>
              </a:rPr>
              <a:pPr algn="r">
                <a:defRPr/>
              </a:pPr>
              <a:t>44</a:t>
            </a:fld>
            <a:endParaRPr lang="en-US" sz="1200">
              <a:solidFill>
                <a:srgbClr val="898989"/>
              </a:solidFill>
              <a:latin typeface="+mn-l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sz="3600" dirty="0" smtClean="0">
                <a:solidFill>
                  <a:schemeClr val="bg1"/>
                </a:solidFill>
              </a:rPr>
              <a:t>Road Testing </a:t>
            </a:r>
            <a:endParaRPr lang="en-US" sz="3600" dirty="0">
              <a:solidFill>
                <a:schemeClr val="bg1"/>
              </a:solidFill>
            </a:endParaRPr>
          </a:p>
        </p:txBody>
      </p:sp>
      <p:sp>
        <p:nvSpPr>
          <p:cNvPr id="5" name="Slide Number Placeholder 3"/>
          <p:cNvSpPr txBox="1">
            <a:spLocks noGrp="1"/>
          </p:cNvSpPr>
          <p:nvPr/>
        </p:nvSpPr>
        <p:spPr>
          <a:xfrm>
            <a:off x="6553200" y="6353175"/>
            <a:ext cx="2133600" cy="365125"/>
          </a:xfrm>
          <a:prstGeom prst="rect">
            <a:avLst/>
          </a:prstGeom>
          <a:noFill/>
        </p:spPr>
        <p:txBody>
          <a:bodyPr anchor="ctr"/>
          <a:lstStyle/>
          <a:p>
            <a:pPr algn="r">
              <a:defRPr/>
            </a:pPr>
            <a:fld id="{8F1FD305-5533-4B48-861B-A7E8C97FD2F4}" type="slidenum">
              <a:rPr lang="en-US" sz="1200">
                <a:solidFill>
                  <a:srgbClr val="898989"/>
                </a:solidFill>
                <a:latin typeface="+mn-lt"/>
                <a:ea typeface="+mn-ea"/>
              </a:rPr>
              <a:pPr algn="r">
                <a:defRPr/>
              </a:pPr>
              <a:t>45</a:t>
            </a:fld>
            <a:endParaRPr lang="en-US" sz="1200" dirty="0">
              <a:solidFill>
                <a:srgbClr val="898989"/>
              </a:solidFill>
              <a:latin typeface="+mn-lt"/>
              <a:ea typeface="+mn-ea"/>
            </a:endParaRPr>
          </a:p>
        </p:txBody>
      </p:sp>
      <p:sp>
        <p:nvSpPr>
          <p:cNvPr id="6" name="Content Placeholder 5"/>
          <p:cNvSpPr>
            <a:spLocks noGrp="1"/>
          </p:cNvSpPr>
          <p:nvPr>
            <p:ph idx="1"/>
          </p:nvPr>
        </p:nvSpPr>
        <p:spPr>
          <a:xfrm>
            <a:off x="381000" y="1219200"/>
            <a:ext cx="8229600" cy="5105400"/>
          </a:xfrm>
        </p:spPr>
        <p:txBody>
          <a:bodyPr>
            <a:normAutofit/>
          </a:bodyPr>
          <a:lstStyle/>
          <a:p>
            <a:pPr>
              <a:buClr>
                <a:schemeClr val="accent1"/>
              </a:buClr>
              <a:buFont typeface="Wingdings" pitchFamily="2" charset="2"/>
              <a:buChar char="§"/>
            </a:pPr>
            <a:r>
              <a:rPr lang="en-US" dirty="0" smtClean="0">
                <a:latin typeface="Arial" pitchFamily="34" charset="0"/>
                <a:cs typeface="Arial" pitchFamily="34" charset="0"/>
              </a:rPr>
              <a:t>More than 70 companies currently road testing one or both of the standards</a:t>
            </a:r>
          </a:p>
          <a:p>
            <a:pPr lvl="1">
              <a:buClr>
                <a:schemeClr val="accent1"/>
              </a:buClr>
              <a:buFont typeface="Wingdings" pitchFamily="2" charset="2"/>
              <a:buChar char="§"/>
            </a:pPr>
            <a:r>
              <a:rPr lang="en-US" dirty="0" smtClean="0">
                <a:latin typeface="Arial" pitchFamily="34" charset="0"/>
                <a:cs typeface="Arial" pitchFamily="34" charset="0"/>
              </a:rPr>
              <a:t>Wide range of sizes, sectors, and geographical locations</a:t>
            </a:r>
          </a:p>
          <a:p>
            <a:pPr lvl="1">
              <a:buClr>
                <a:schemeClr val="accent1"/>
              </a:buClr>
              <a:buFont typeface="Wingdings" pitchFamily="2" charset="2"/>
              <a:buChar char="§"/>
            </a:pPr>
            <a:r>
              <a:rPr lang="en-US" dirty="0" smtClean="0">
                <a:latin typeface="Arial" pitchFamily="34" charset="0"/>
                <a:cs typeface="Arial" pitchFamily="34" charset="0"/>
              </a:rPr>
              <a:t>Kick-off meeting: January 21</a:t>
            </a:r>
            <a:r>
              <a:rPr lang="en-US" baseline="30000" dirty="0" smtClean="0">
                <a:latin typeface="Arial" pitchFamily="34" charset="0"/>
                <a:cs typeface="Arial" pitchFamily="34" charset="0"/>
              </a:rPr>
              <a:t>st</a:t>
            </a:r>
            <a:r>
              <a:rPr lang="en-US" dirty="0" smtClean="0">
                <a:latin typeface="Arial" pitchFamily="34" charset="0"/>
                <a:cs typeface="Arial" pitchFamily="34" charset="0"/>
              </a:rPr>
              <a:t> 2010</a:t>
            </a:r>
          </a:p>
          <a:p>
            <a:pPr lvl="1">
              <a:buClr>
                <a:schemeClr val="accent1"/>
              </a:buClr>
              <a:buFont typeface="Wingdings" pitchFamily="2" charset="2"/>
              <a:buChar char="§"/>
            </a:pPr>
            <a:r>
              <a:rPr lang="en-US" dirty="0" smtClean="0">
                <a:latin typeface="Arial" pitchFamily="34" charset="0"/>
                <a:cs typeface="Arial" pitchFamily="34" charset="0"/>
              </a:rPr>
              <a:t>Process continues through the end of June</a:t>
            </a:r>
          </a:p>
          <a:p>
            <a:pPr>
              <a:buClr>
                <a:schemeClr val="accent1"/>
              </a:buClr>
              <a:buFont typeface="Wingdings" pitchFamily="2" charset="2"/>
              <a:buChar char="§"/>
            </a:pPr>
            <a:r>
              <a:rPr lang="en-US" dirty="0" smtClean="0">
                <a:latin typeface="Arial" pitchFamily="34" charset="0"/>
                <a:cs typeface="Arial" pitchFamily="34" charset="0"/>
              </a:rPr>
              <a:t>Each company will provide detailed feedback and a case study on their experience with the standard</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altLang="ja-JP" sz="3200">
                <a:solidFill>
                  <a:schemeClr val="bg1"/>
                </a:solidFill>
                <a:cs typeface="ＭＳ Ｐゴシック"/>
              </a:rPr>
              <a:t>Scope 3 Standard Road Testing Companies</a:t>
            </a:r>
            <a:endParaRPr lang="en-US" sz="3200">
              <a:solidFill>
                <a:schemeClr val="bg1"/>
              </a:solidFill>
            </a:endParaRPr>
          </a:p>
        </p:txBody>
      </p:sp>
      <p:graphicFrame>
        <p:nvGraphicFramePr>
          <p:cNvPr id="7" name="Table 6"/>
          <p:cNvGraphicFramePr>
            <a:graphicFrameLocks noGrp="1"/>
          </p:cNvGraphicFramePr>
          <p:nvPr/>
        </p:nvGraphicFramePr>
        <p:xfrm>
          <a:off x="152400" y="1195184"/>
          <a:ext cx="8839200" cy="5281816"/>
        </p:xfrm>
        <a:graphic>
          <a:graphicData uri="http://schemas.openxmlformats.org/drawingml/2006/table">
            <a:tbl>
              <a:tblPr/>
              <a:tblGrid>
                <a:gridCol w="4067596"/>
                <a:gridCol w="4771604"/>
              </a:tblGrid>
              <a:tr h="262510">
                <a:tc>
                  <a:txBody>
                    <a:bodyPr/>
                    <a:lstStyle/>
                    <a:p>
                      <a:pPr algn="l" fontAlgn="b"/>
                      <a:r>
                        <a:rPr lang="en-US" sz="1600" b="0" i="0" u="none" strike="noStrike" dirty="0" smtClean="0">
                          <a:solidFill>
                            <a:srgbClr val="000000"/>
                          </a:solidFill>
                          <a:latin typeface="Arial" pitchFamily="34" charset="0"/>
                          <a:cs typeface="Arial" pitchFamily="34" charset="0"/>
                        </a:rPr>
                        <a:t>3M Company</a:t>
                      </a:r>
                      <a:endParaRPr lang="en-US" sz="1600" b="0" i="0" u="none" strike="noStrike" dirty="0">
                        <a:solidFill>
                          <a:srgbClr val="000000"/>
                        </a:solidFill>
                        <a:latin typeface="Arial" pitchFamily="34" charset="0"/>
                        <a:cs typeface="Arial" pitchFamily="34" charset="0"/>
                      </a:endParaRPr>
                    </a:p>
                  </a:txBody>
                  <a:tcPr marL="9525" marR="9525" marT="9525" marB="0" anchor="b">
                    <a:lnL>
                      <a:noFill/>
                    </a:lnL>
                    <a:lnR>
                      <a:noFill/>
                    </a:lnR>
                    <a:lnT>
                      <a:noFill/>
                    </a:lnT>
                    <a:lnB w="12700" cap="flat" cmpd="sng" algn="ctr">
                      <a:solidFill>
                        <a:schemeClr val="accent1"/>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Kraft Foods</a:t>
                      </a:r>
                    </a:p>
                  </a:txBody>
                  <a:tcPr marL="9525" marR="9525" marT="9525" marB="0" anchor="b">
                    <a:lnL>
                      <a:noFill/>
                    </a:lnL>
                    <a:lnR>
                      <a:noFill/>
                    </a:lnR>
                    <a:lnT>
                      <a:noFill/>
                    </a:lnT>
                    <a:lnB w="12700" cap="flat" cmpd="sng" algn="ctr">
                      <a:solidFill>
                        <a:schemeClr val="accent1"/>
                      </a:solidFill>
                      <a:prstDash val="solid"/>
                      <a:round/>
                      <a:headEnd type="none" w="med" len="med"/>
                      <a:tailEnd type="none" w="med" len="med"/>
                    </a:lnB>
                  </a:tcPr>
                </a:tc>
              </a:tr>
              <a:tr h="262510">
                <a:tc>
                  <a:txBody>
                    <a:bodyPr/>
                    <a:lstStyle/>
                    <a:p>
                      <a:pPr algn="l" fontAlgn="b"/>
                      <a:r>
                        <a:rPr lang="en-US" sz="1600" b="0" i="0" u="none" strike="noStrike" dirty="0" err="1">
                          <a:solidFill>
                            <a:srgbClr val="000000"/>
                          </a:solidFill>
                          <a:latin typeface="Arial" pitchFamily="34" charset="0"/>
                          <a:cs typeface="Arial" pitchFamily="34" charset="0"/>
                        </a:rPr>
                        <a:t>Abengoa</a:t>
                      </a:r>
                      <a:endParaRPr lang="en-US" sz="1600" b="0" i="0" u="none" strike="noStrike" dirty="0">
                        <a:solidFill>
                          <a:srgbClr val="000000"/>
                        </a:solidFill>
                        <a:latin typeface="Arial" pitchFamily="34" charset="0"/>
                        <a:cs typeface="Arial" pitchFamily="34" charset="0"/>
                      </a:endParaRP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Levi Strauss &amp; Co.</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62510">
                <a:tc>
                  <a:txBody>
                    <a:bodyPr/>
                    <a:lstStyle/>
                    <a:p>
                      <a:pPr algn="l" fontAlgn="b"/>
                      <a:r>
                        <a:rPr lang="en-US" sz="1600" b="0" i="0" u="none" strike="noStrike" dirty="0">
                          <a:solidFill>
                            <a:srgbClr val="000000"/>
                          </a:solidFill>
                          <a:latin typeface="Arial" pitchFamily="34" charset="0"/>
                          <a:cs typeface="Arial" pitchFamily="34" charset="0"/>
                        </a:rPr>
                        <a:t>Acer Inc</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National Grid</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62510">
                <a:tc>
                  <a:txBody>
                    <a:bodyPr/>
                    <a:lstStyle/>
                    <a:p>
                      <a:pPr algn="l" fontAlgn="b"/>
                      <a:r>
                        <a:rPr lang="en-US" sz="1600" b="0" i="0" u="none" strike="noStrike" dirty="0">
                          <a:solidFill>
                            <a:srgbClr val="000000"/>
                          </a:solidFill>
                          <a:latin typeface="Arial" pitchFamily="34" charset="0"/>
                          <a:cs typeface="Arial" pitchFamily="34" charset="0"/>
                        </a:rPr>
                        <a:t>Airbus S.A.S</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600" b="0" i="0" u="none" strike="noStrike" dirty="0" err="1">
                          <a:solidFill>
                            <a:srgbClr val="000000"/>
                          </a:solidFill>
                          <a:latin typeface="Arial" pitchFamily="34" charset="0"/>
                          <a:cs typeface="Arial" pitchFamily="34" charset="0"/>
                        </a:rPr>
                        <a:t>Natura</a:t>
                      </a:r>
                      <a:r>
                        <a:rPr lang="en-US" sz="1600" b="0" i="0" u="none" strike="noStrike" dirty="0">
                          <a:solidFill>
                            <a:srgbClr val="000000"/>
                          </a:solidFill>
                          <a:latin typeface="Arial" pitchFamily="34" charset="0"/>
                          <a:cs typeface="Arial" pitchFamily="34" charset="0"/>
                        </a:rPr>
                        <a:t> </a:t>
                      </a:r>
                      <a:r>
                        <a:rPr lang="en-US" sz="1600" b="0" i="0" u="none" strike="noStrike" dirty="0" err="1">
                          <a:solidFill>
                            <a:srgbClr val="000000"/>
                          </a:solidFill>
                          <a:latin typeface="Arial" pitchFamily="34" charset="0"/>
                          <a:cs typeface="Arial" pitchFamily="34" charset="0"/>
                        </a:rPr>
                        <a:t>Cosméticos</a:t>
                      </a:r>
                      <a:endParaRPr lang="en-US" sz="1600" b="0" i="0" u="none" strike="noStrike" dirty="0">
                        <a:solidFill>
                          <a:srgbClr val="000000"/>
                        </a:solidFill>
                        <a:latin typeface="Arial" pitchFamily="34" charset="0"/>
                        <a:cs typeface="Arial" pitchFamily="34" charset="0"/>
                      </a:endParaRP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62510">
                <a:tc>
                  <a:txBody>
                    <a:bodyPr/>
                    <a:lstStyle/>
                    <a:p>
                      <a:pPr algn="l" fontAlgn="b"/>
                      <a:r>
                        <a:rPr lang="en-US" sz="1600" b="0" i="0" u="none" strike="noStrike" dirty="0" err="1">
                          <a:solidFill>
                            <a:srgbClr val="000000"/>
                          </a:solidFill>
                          <a:latin typeface="Arial" pitchFamily="34" charset="0"/>
                          <a:cs typeface="Arial" pitchFamily="34" charset="0"/>
                        </a:rPr>
                        <a:t>AkzoNobel</a:t>
                      </a:r>
                      <a:endParaRPr lang="en-US" sz="1600" b="0" i="0" u="none" strike="noStrike" dirty="0">
                        <a:solidFill>
                          <a:srgbClr val="000000"/>
                        </a:solidFill>
                        <a:latin typeface="Arial" pitchFamily="34" charset="0"/>
                        <a:cs typeface="Arial" pitchFamily="34" charset="0"/>
                      </a:endParaRP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New Belgium Brewing</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62510">
                <a:tc>
                  <a:txBody>
                    <a:bodyPr/>
                    <a:lstStyle/>
                    <a:p>
                      <a:pPr algn="l" fontAlgn="b"/>
                      <a:r>
                        <a:rPr lang="en-US" sz="1600" b="0" i="0" u="none" strike="noStrike" dirty="0">
                          <a:solidFill>
                            <a:srgbClr val="000000"/>
                          </a:solidFill>
                          <a:latin typeface="Arial" pitchFamily="34" charset="0"/>
                          <a:cs typeface="Arial" pitchFamily="34" charset="0"/>
                        </a:rPr>
                        <a:t>Alcan Packaging</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Arial" pitchFamily="34" charset="0"/>
                          <a:cs typeface="Arial" pitchFamily="34" charset="0"/>
                        </a:rPr>
                        <a:t>PE International</a:t>
                      </a:r>
                      <a:endParaRPr lang="en-US" sz="1600" b="0" i="0" u="none" strike="noStrike" dirty="0">
                        <a:solidFill>
                          <a:srgbClr val="000000"/>
                        </a:solidFill>
                        <a:latin typeface="Arial" pitchFamily="34" charset="0"/>
                        <a:cs typeface="Arial" pitchFamily="34" charset="0"/>
                      </a:endParaRP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62510">
                <a:tc>
                  <a:txBody>
                    <a:bodyPr/>
                    <a:lstStyle/>
                    <a:p>
                      <a:pPr algn="l" fontAlgn="b"/>
                      <a:r>
                        <a:rPr lang="en-US" sz="1600" b="0" i="0" u="none" strike="noStrike" dirty="0">
                          <a:solidFill>
                            <a:srgbClr val="000000"/>
                          </a:solidFill>
                          <a:latin typeface="Arial" pitchFamily="34" charset="0"/>
                          <a:cs typeface="Arial" pitchFamily="34" charset="0"/>
                        </a:rPr>
                        <a:t>Autodesk, Inc.</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Pfizer</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62510">
                <a:tc>
                  <a:txBody>
                    <a:bodyPr/>
                    <a:lstStyle/>
                    <a:p>
                      <a:pPr algn="l" fontAlgn="b"/>
                      <a:r>
                        <a:rPr lang="en-US" sz="1600" b="0" i="0" u="none" strike="noStrike" dirty="0" err="1">
                          <a:solidFill>
                            <a:srgbClr val="000000"/>
                          </a:solidFill>
                          <a:latin typeface="Arial" pitchFamily="34" charset="0"/>
                          <a:cs typeface="Arial" pitchFamily="34" charset="0"/>
                        </a:rPr>
                        <a:t>Baoshan</a:t>
                      </a:r>
                      <a:r>
                        <a:rPr lang="en-US" sz="1600" b="0" i="0" u="none" strike="noStrike" dirty="0">
                          <a:solidFill>
                            <a:srgbClr val="000000"/>
                          </a:solidFill>
                          <a:latin typeface="Arial" pitchFamily="34" charset="0"/>
                          <a:cs typeface="Arial" pitchFamily="34" charset="0"/>
                        </a:rPr>
                        <a:t> </a:t>
                      </a:r>
                      <a:r>
                        <a:rPr lang="en-US" sz="1600" b="0" i="0" u="none" strike="noStrike" dirty="0" smtClean="0">
                          <a:solidFill>
                            <a:srgbClr val="000000"/>
                          </a:solidFill>
                          <a:latin typeface="Arial" pitchFamily="34" charset="0"/>
                          <a:cs typeface="Arial" pitchFamily="34" charset="0"/>
                        </a:rPr>
                        <a:t>Iron &amp; Steel </a:t>
                      </a:r>
                      <a:r>
                        <a:rPr lang="en-US" sz="1600" b="0" i="0" u="none" strike="noStrike" dirty="0">
                          <a:solidFill>
                            <a:srgbClr val="000000"/>
                          </a:solidFill>
                          <a:latin typeface="Arial" pitchFamily="34" charset="0"/>
                          <a:cs typeface="Arial" pitchFamily="34" charset="0"/>
                        </a:rPr>
                        <a:t>CO. LTD </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600" b="0" i="0" u="none" strike="noStrike" dirty="0" err="1">
                          <a:solidFill>
                            <a:srgbClr val="000000"/>
                          </a:solidFill>
                          <a:latin typeface="Arial" pitchFamily="34" charset="0"/>
                          <a:cs typeface="Arial" pitchFamily="34" charset="0"/>
                        </a:rPr>
                        <a:t>Pinchin</a:t>
                      </a:r>
                      <a:r>
                        <a:rPr lang="en-US" sz="1600" b="0" i="0" u="none" strike="noStrike" dirty="0">
                          <a:solidFill>
                            <a:srgbClr val="000000"/>
                          </a:solidFill>
                          <a:latin typeface="Arial" pitchFamily="34" charset="0"/>
                          <a:cs typeface="Arial" pitchFamily="34" charset="0"/>
                        </a:rPr>
                        <a:t> Environmental Ltd.</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62510">
                <a:tc>
                  <a:txBody>
                    <a:bodyPr/>
                    <a:lstStyle/>
                    <a:p>
                      <a:pPr algn="l" fontAlgn="b"/>
                      <a:r>
                        <a:rPr lang="en-US" sz="1600" b="0" i="0" u="none" strike="noStrike" dirty="0">
                          <a:solidFill>
                            <a:srgbClr val="000000"/>
                          </a:solidFill>
                          <a:latin typeface="Arial" pitchFamily="34" charset="0"/>
                          <a:cs typeface="Arial" pitchFamily="34" charset="0"/>
                        </a:rPr>
                        <a:t>BASF SE</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PricewaterhouseCoopers</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62510">
                <a:tc>
                  <a:txBody>
                    <a:bodyPr/>
                    <a:lstStyle/>
                    <a:p>
                      <a:pPr algn="l" fontAlgn="b"/>
                      <a:r>
                        <a:rPr lang="en-US" sz="1600" b="0" i="0" u="none" strike="noStrike" dirty="0">
                          <a:solidFill>
                            <a:srgbClr val="000000"/>
                          </a:solidFill>
                          <a:latin typeface="Arial" pitchFamily="34" charset="0"/>
                          <a:cs typeface="Arial" pitchFamily="34" charset="0"/>
                        </a:rPr>
                        <a:t>Coca-Cola </a:t>
                      </a:r>
                      <a:r>
                        <a:rPr lang="en-US" sz="1600" b="0" i="0" u="none" strike="noStrike" dirty="0" err="1">
                          <a:solidFill>
                            <a:srgbClr val="000000"/>
                          </a:solidFill>
                          <a:latin typeface="Arial" pitchFamily="34" charset="0"/>
                          <a:cs typeface="Arial" pitchFamily="34" charset="0"/>
                        </a:rPr>
                        <a:t>Erfrischungsgetränke</a:t>
                      </a:r>
                      <a:r>
                        <a:rPr lang="en-US" sz="1600" b="0" i="0" u="none" strike="noStrike" dirty="0">
                          <a:solidFill>
                            <a:srgbClr val="000000"/>
                          </a:solidFill>
                          <a:latin typeface="Arial" pitchFamily="34" charset="0"/>
                          <a:cs typeface="Arial" pitchFamily="34" charset="0"/>
                        </a:rPr>
                        <a:t> AG</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Public Service Enterprise Group, Inc.</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62510">
                <a:tc>
                  <a:txBody>
                    <a:bodyPr/>
                    <a:lstStyle/>
                    <a:p>
                      <a:pPr algn="l" fontAlgn="b"/>
                      <a:r>
                        <a:rPr lang="en-US" sz="1600" b="0" i="0" u="none" strike="noStrike">
                          <a:solidFill>
                            <a:srgbClr val="000000"/>
                          </a:solidFill>
                          <a:latin typeface="Arial" pitchFamily="34" charset="0"/>
                          <a:cs typeface="Arial" pitchFamily="34" charset="0"/>
                        </a:rPr>
                        <a:t>Deutsche Post DHL</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SAP AG</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62510">
                <a:tc>
                  <a:txBody>
                    <a:bodyPr/>
                    <a:lstStyle/>
                    <a:p>
                      <a:pPr algn="l" fontAlgn="b"/>
                      <a:r>
                        <a:rPr lang="en-US" sz="1600" b="0" i="0" u="none" strike="noStrike">
                          <a:solidFill>
                            <a:srgbClr val="000000"/>
                          </a:solidFill>
                          <a:latin typeface="Arial" pitchFamily="34" charset="0"/>
                          <a:cs typeface="Arial" pitchFamily="34" charset="0"/>
                        </a:rPr>
                        <a:t>Deutsche Telekom AG</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600" b="0" i="0" u="none" strike="noStrike" dirty="0" smtClean="0">
                          <a:solidFill>
                            <a:srgbClr val="000000"/>
                          </a:solidFill>
                          <a:latin typeface="Arial" pitchFamily="34" charset="0"/>
                          <a:cs typeface="Arial" pitchFamily="34" charset="0"/>
                        </a:rPr>
                        <a:t>SC </a:t>
                      </a:r>
                      <a:r>
                        <a:rPr lang="en-US" sz="1600" b="0" i="0" u="none" strike="noStrike" dirty="0">
                          <a:solidFill>
                            <a:srgbClr val="000000"/>
                          </a:solidFill>
                          <a:latin typeface="Arial" pitchFamily="34" charset="0"/>
                          <a:cs typeface="Arial" pitchFamily="34" charset="0"/>
                        </a:rPr>
                        <a:t>Johnson and Son</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62510">
                <a:tc>
                  <a:txBody>
                    <a:bodyPr/>
                    <a:lstStyle/>
                    <a:p>
                      <a:pPr algn="l" fontAlgn="b"/>
                      <a:r>
                        <a:rPr lang="en-US" sz="1600" b="0" i="0" u="none" strike="noStrike" dirty="0">
                          <a:solidFill>
                            <a:srgbClr val="000000"/>
                          </a:solidFill>
                          <a:latin typeface="Arial" pitchFamily="34" charset="0"/>
                          <a:cs typeface="Arial" pitchFamily="34" charset="0"/>
                        </a:rPr>
                        <a:t>Eclipse Networks (Pty) Ltd.</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Siemens</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62510">
                <a:tc>
                  <a:txBody>
                    <a:bodyPr/>
                    <a:lstStyle/>
                    <a:p>
                      <a:pPr algn="l" fontAlgn="b"/>
                      <a:r>
                        <a:rPr lang="en-US" sz="1600" b="0" i="0" u="none" strike="noStrike">
                          <a:solidFill>
                            <a:srgbClr val="000000"/>
                          </a:solidFill>
                          <a:latin typeface="Arial" pitchFamily="34" charset="0"/>
                          <a:cs typeface="Arial" pitchFamily="34" charset="0"/>
                        </a:rPr>
                        <a:t>Ford Motor Company</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600" b="0" i="0" u="none" strike="noStrike" dirty="0" err="1">
                          <a:solidFill>
                            <a:srgbClr val="000000"/>
                          </a:solidFill>
                          <a:latin typeface="Arial" pitchFamily="34" charset="0"/>
                          <a:cs typeface="Arial" pitchFamily="34" charset="0"/>
                        </a:rPr>
                        <a:t>Suzano</a:t>
                      </a:r>
                      <a:r>
                        <a:rPr lang="en-US" sz="1600" b="0" i="0" u="none" strike="noStrike" dirty="0">
                          <a:solidFill>
                            <a:srgbClr val="000000"/>
                          </a:solidFill>
                          <a:latin typeface="Arial" pitchFamily="34" charset="0"/>
                          <a:cs typeface="Arial" pitchFamily="34" charset="0"/>
                        </a:rPr>
                        <a:t> Pulp and Paper</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62510">
                <a:tc>
                  <a:txBody>
                    <a:bodyPr/>
                    <a:lstStyle/>
                    <a:p>
                      <a:pPr algn="l" fontAlgn="b"/>
                      <a:r>
                        <a:rPr lang="en-US" sz="1600" b="0" i="0" u="none" strike="noStrike" dirty="0">
                          <a:solidFill>
                            <a:srgbClr val="000000"/>
                          </a:solidFill>
                          <a:latin typeface="Arial" pitchFamily="34" charset="0"/>
                          <a:cs typeface="Arial" pitchFamily="34" charset="0"/>
                        </a:rPr>
                        <a:t>US GSA Federal Acquisition Service</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Swire Beverages</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62510">
                <a:tc>
                  <a:txBody>
                    <a:bodyPr/>
                    <a:lstStyle/>
                    <a:p>
                      <a:pPr algn="l" fontAlgn="b"/>
                      <a:r>
                        <a:rPr lang="en-US" sz="1600" b="0" i="0" u="none" strike="noStrike">
                          <a:solidFill>
                            <a:srgbClr val="000000"/>
                          </a:solidFill>
                          <a:latin typeface="Arial" pitchFamily="34" charset="0"/>
                          <a:cs typeface="Arial" pitchFamily="34" charset="0"/>
                        </a:rPr>
                        <a:t>Hasbro Inc.</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UK Highways Agency</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62510">
                <a:tc>
                  <a:txBody>
                    <a:bodyPr/>
                    <a:lstStyle/>
                    <a:p>
                      <a:pPr algn="l" fontAlgn="b"/>
                      <a:r>
                        <a:rPr lang="en-US" sz="1600" b="0" i="0" u="none" strike="noStrike">
                          <a:solidFill>
                            <a:srgbClr val="000000"/>
                          </a:solidFill>
                          <a:latin typeface="Arial" pitchFamily="34" charset="0"/>
                          <a:cs typeface="Arial" pitchFamily="34" charset="0"/>
                        </a:rPr>
                        <a:t>Hydro Tasmania</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Veolia Water</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62510">
                <a:tc>
                  <a:txBody>
                    <a:bodyPr/>
                    <a:lstStyle/>
                    <a:p>
                      <a:pPr algn="l" fontAlgn="b"/>
                      <a:r>
                        <a:rPr lang="en-US" sz="1600" b="0" i="0" u="none" strike="noStrike" dirty="0">
                          <a:solidFill>
                            <a:srgbClr val="000000"/>
                          </a:solidFill>
                          <a:latin typeface="Arial" pitchFamily="34" charset="0"/>
                          <a:cs typeface="Arial" pitchFamily="34" charset="0"/>
                        </a:rPr>
                        <a:t>IBM</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600" b="0" i="0" u="none" strike="noStrike" dirty="0">
                          <a:solidFill>
                            <a:srgbClr val="000000"/>
                          </a:solidFill>
                          <a:latin typeface="Arial" pitchFamily="34" charset="0"/>
                          <a:cs typeface="Arial" pitchFamily="34" charset="0"/>
                        </a:rPr>
                        <a:t>VT Group </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62510">
                <a:tc>
                  <a:txBody>
                    <a:bodyPr/>
                    <a:lstStyle/>
                    <a:p>
                      <a:pPr algn="l" fontAlgn="b"/>
                      <a:r>
                        <a:rPr lang="en-US" sz="1600" b="0" i="0" u="none" strike="noStrike" dirty="0">
                          <a:solidFill>
                            <a:srgbClr val="000000"/>
                          </a:solidFill>
                          <a:latin typeface="Arial" pitchFamily="34" charset="0"/>
                          <a:cs typeface="Arial" pitchFamily="34" charset="0"/>
                        </a:rPr>
                        <a:t>IKEA</a:t>
                      </a:r>
                    </a:p>
                  </a:txBody>
                  <a:tcPr marL="9525" marR="9525" marT="9525" marB="0">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600" b="0" i="0" u="none" strike="noStrike" dirty="0" err="1">
                          <a:solidFill>
                            <a:srgbClr val="000000"/>
                          </a:solidFill>
                          <a:latin typeface="Arial" pitchFamily="34" charset="0"/>
                          <a:cs typeface="Arial" pitchFamily="34" charset="0"/>
                        </a:rPr>
                        <a:t>Webcor</a:t>
                      </a:r>
                      <a:r>
                        <a:rPr lang="en-US" sz="1600" b="0" i="0" u="none" strike="noStrike" dirty="0">
                          <a:solidFill>
                            <a:srgbClr val="000000"/>
                          </a:solidFill>
                          <a:latin typeface="Arial" pitchFamily="34" charset="0"/>
                          <a:cs typeface="Arial" pitchFamily="34" charset="0"/>
                        </a:rPr>
                        <a:t> </a:t>
                      </a:r>
                      <a:r>
                        <a:rPr lang="en-US" sz="1600" b="0" i="0" u="none" strike="noStrike" kern="1200" dirty="0">
                          <a:solidFill>
                            <a:srgbClr val="000000"/>
                          </a:solidFill>
                          <a:latin typeface="Arial" pitchFamily="34" charset="0"/>
                          <a:ea typeface="+mn-ea"/>
                          <a:cs typeface="Arial" pitchFamily="34" charset="0"/>
                        </a:rPr>
                        <a:t>Builders</a:t>
                      </a:r>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294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dirty="0" err="1" smtClean="0">
                          <a:solidFill>
                            <a:srgbClr val="000000"/>
                          </a:solidFill>
                          <a:latin typeface="Arial" pitchFamily="34" charset="0"/>
                          <a:ea typeface="+mn-ea"/>
                          <a:cs typeface="Arial" pitchFamily="34" charset="0"/>
                        </a:rPr>
                        <a:t>Italcementi</a:t>
                      </a:r>
                      <a:r>
                        <a:rPr lang="en-US" sz="1600" b="0" i="0" u="none" strike="noStrike" kern="1200" dirty="0" smtClean="0">
                          <a:solidFill>
                            <a:srgbClr val="000000"/>
                          </a:solidFill>
                          <a:latin typeface="Arial" pitchFamily="34" charset="0"/>
                          <a:ea typeface="+mn-ea"/>
                          <a:cs typeface="Arial" pitchFamily="34" charset="0"/>
                        </a:rPr>
                        <a:t> Group</a:t>
                      </a:r>
                    </a:p>
                  </a:txBody>
                  <a:tcPr marL="9525" marR="9525" marT="9525" marB="0">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endParaRPr lang="en-US" dirty="0"/>
                    </a:p>
                  </a:txBody>
                  <a:tcPr marL="9525" marR="9525" marT="9525" marB="0" anchor="b">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altLang="ja-JP" sz="3200" dirty="0" smtClean="0">
                <a:solidFill>
                  <a:schemeClr val="bg1"/>
                </a:solidFill>
                <a:cs typeface="ＭＳ Ｐゴシック"/>
              </a:rPr>
              <a:t>Product Standard Road Testing Companies</a:t>
            </a:r>
            <a:endParaRPr lang="en-US" sz="3200" dirty="0">
              <a:solidFill>
                <a:schemeClr val="bg1"/>
              </a:solidFill>
            </a:endParaRPr>
          </a:p>
        </p:txBody>
      </p:sp>
      <p:graphicFrame>
        <p:nvGraphicFramePr>
          <p:cNvPr id="6" name="Table 5"/>
          <p:cNvGraphicFramePr>
            <a:graphicFrameLocks noGrp="1"/>
          </p:cNvGraphicFramePr>
          <p:nvPr/>
        </p:nvGraphicFramePr>
        <p:xfrm>
          <a:off x="304800" y="1143000"/>
          <a:ext cx="8534400" cy="5416513"/>
        </p:xfrm>
        <a:graphic>
          <a:graphicData uri="http://schemas.openxmlformats.org/drawingml/2006/table">
            <a:tbl>
              <a:tblPr>
                <a:tableStyleId>{69CF1AB2-1976-4502-BF36-3FF5EA218861}</a:tableStyleId>
              </a:tblPr>
              <a:tblGrid>
                <a:gridCol w="3690551"/>
                <a:gridCol w="4843849"/>
              </a:tblGrid>
              <a:tr h="237185">
                <a:tc>
                  <a:txBody>
                    <a:bodyPr/>
                    <a:lstStyle/>
                    <a:p>
                      <a:pPr algn="l" fontAlgn="b"/>
                      <a:r>
                        <a:rPr lang="en-US" sz="1400" u="none" strike="noStrike" dirty="0"/>
                        <a:t>3M Company</a:t>
                      </a:r>
                      <a:endParaRPr lang="en-US" sz="1400" b="0" i="0" u="none" strike="noStrike" dirty="0">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a:t>Italcementi Group</a:t>
                      </a:r>
                      <a:endParaRPr lang="en-US" sz="1400" b="0" i="0" u="none" strike="noStrike">
                        <a:solidFill>
                          <a:srgbClr val="000000"/>
                        </a:solidFill>
                        <a:latin typeface="Arial" pitchFamily="34" charset="0"/>
                        <a:cs typeface="Arial" pitchFamily="34" charset="0"/>
                      </a:endParaRPr>
                    </a:p>
                  </a:txBody>
                  <a:tcPr marL="8908" marR="8908" marT="8908" marB="0" anchor="b"/>
                </a:tc>
              </a:tr>
              <a:tr h="237185">
                <a:tc>
                  <a:txBody>
                    <a:bodyPr/>
                    <a:lstStyle/>
                    <a:p>
                      <a:pPr algn="l" fontAlgn="b"/>
                      <a:r>
                        <a:rPr lang="en-US" sz="1400" u="none" strike="noStrike"/>
                        <a:t>Acer Inc</a:t>
                      </a:r>
                      <a:endParaRPr lang="en-US" sz="1400" b="0" i="0" u="none" strike="noStrike">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a:t>JohnsonDiversey</a:t>
                      </a:r>
                      <a:endParaRPr lang="en-US" sz="1400" b="0" i="0" u="none" strike="noStrike">
                        <a:solidFill>
                          <a:srgbClr val="000000"/>
                        </a:solidFill>
                        <a:latin typeface="Arial" pitchFamily="34" charset="0"/>
                        <a:cs typeface="Arial" pitchFamily="34" charset="0"/>
                      </a:endParaRPr>
                    </a:p>
                  </a:txBody>
                  <a:tcPr marL="8908" marR="8908" marT="8908" marB="0" anchor="b"/>
                </a:tc>
              </a:tr>
              <a:tr h="237185">
                <a:tc>
                  <a:txBody>
                    <a:bodyPr/>
                    <a:lstStyle/>
                    <a:p>
                      <a:pPr algn="l" fontAlgn="b"/>
                      <a:r>
                        <a:rPr lang="en-US" sz="1400" u="none" strike="noStrike"/>
                        <a:t>AkzoNobel</a:t>
                      </a:r>
                      <a:endParaRPr lang="en-US" sz="1400" b="0" i="0" u="none" strike="noStrike">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a:t>Lenovo</a:t>
                      </a:r>
                      <a:endParaRPr lang="en-US" sz="1400" b="0" i="0" u="none" strike="noStrike">
                        <a:solidFill>
                          <a:srgbClr val="000000"/>
                        </a:solidFill>
                        <a:latin typeface="Arial" pitchFamily="34" charset="0"/>
                        <a:cs typeface="Arial" pitchFamily="34" charset="0"/>
                      </a:endParaRPr>
                    </a:p>
                  </a:txBody>
                  <a:tcPr marL="8908" marR="8908" marT="8908" marB="0" anchor="b"/>
                </a:tc>
              </a:tr>
              <a:tr h="237185">
                <a:tc>
                  <a:txBody>
                    <a:bodyPr/>
                    <a:lstStyle/>
                    <a:p>
                      <a:pPr algn="l" fontAlgn="b"/>
                      <a:r>
                        <a:rPr lang="en-US" sz="1400" u="none" strike="noStrike"/>
                        <a:t>Alcan Packaging</a:t>
                      </a:r>
                      <a:endParaRPr lang="en-US" sz="1400" b="0" i="0" u="none" strike="noStrike">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a:t>Levi Strauss &amp; Co.</a:t>
                      </a:r>
                      <a:endParaRPr lang="en-US" sz="1400" b="0" i="0" u="none" strike="noStrike">
                        <a:solidFill>
                          <a:srgbClr val="000000"/>
                        </a:solidFill>
                        <a:latin typeface="Arial" pitchFamily="34" charset="0"/>
                        <a:cs typeface="Arial" pitchFamily="34" charset="0"/>
                      </a:endParaRPr>
                    </a:p>
                  </a:txBody>
                  <a:tcPr marL="8908" marR="8908" marT="8908" marB="0" anchor="b"/>
                </a:tc>
              </a:tr>
              <a:tr h="237185">
                <a:tc>
                  <a:txBody>
                    <a:bodyPr/>
                    <a:lstStyle/>
                    <a:p>
                      <a:pPr algn="l" fontAlgn="b"/>
                      <a:r>
                        <a:rPr lang="en-US" sz="1400" u="none" strike="noStrike"/>
                        <a:t>Alcoa</a:t>
                      </a:r>
                      <a:endParaRPr lang="en-US" sz="1400" b="0" i="0" u="none" strike="noStrike">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a:t>Mitsubishi Chemical Corporation</a:t>
                      </a:r>
                      <a:endParaRPr lang="en-US" sz="1400" b="0" i="0" u="none" strike="noStrike">
                        <a:solidFill>
                          <a:srgbClr val="000000"/>
                        </a:solidFill>
                        <a:latin typeface="Arial" pitchFamily="34" charset="0"/>
                        <a:cs typeface="Arial" pitchFamily="34" charset="0"/>
                      </a:endParaRPr>
                    </a:p>
                  </a:txBody>
                  <a:tcPr marL="8908" marR="8908" marT="8908" marB="0" anchor="b"/>
                </a:tc>
              </a:tr>
              <a:tr h="237185">
                <a:tc>
                  <a:txBody>
                    <a:bodyPr/>
                    <a:lstStyle/>
                    <a:p>
                      <a:pPr algn="l" fontAlgn="b"/>
                      <a:r>
                        <a:rPr lang="en-US" sz="1400" u="none" strike="noStrike"/>
                        <a:t>Anvil Knitwear, Inc.</a:t>
                      </a:r>
                      <a:endParaRPr lang="en-US" sz="1400" b="0" i="0" u="none" strike="noStrike">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a:t>Natura Cosméticos</a:t>
                      </a:r>
                      <a:endParaRPr lang="en-US" sz="1400" b="0" i="0" u="none" strike="noStrike">
                        <a:solidFill>
                          <a:srgbClr val="000000"/>
                        </a:solidFill>
                        <a:latin typeface="Arial" pitchFamily="34" charset="0"/>
                        <a:cs typeface="Arial" pitchFamily="34" charset="0"/>
                      </a:endParaRPr>
                    </a:p>
                  </a:txBody>
                  <a:tcPr marL="8908" marR="8908" marT="8908" marB="0" anchor="b"/>
                </a:tc>
              </a:tr>
              <a:tr h="237185">
                <a:tc>
                  <a:txBody>
                    <a:bodyPr/>
                    <a:lstStyle/>
                    <a:p>
                      <a:pPr algn="l" fontAlgn="b"/>
                      <a:r>
                        <a:rPr lang="en-US" sz="1400" u="none" strike="noStrike" dirty="0" err="1"/>
                        <a:t>Baoshan</a:t>
                      </a:r>
                      <a:r>
                        <a:rPr lang="en-US" sz="1400" u="none" strike="noStrike" dirty="0"/>
                        <a:t> </a:t>
                      </a:r>
                      <a:r>
                        <a:rPr lang="en-US" sz="1400" u="none" strike="noStrike" dirty="0" smtClean="0"/>
                        <a:t>Iron &amp; Steel </a:t>
                      </a:r>
                      <a:r>
                        <a:rPr lang="en-US" sz="1400" u="none" strike="noStrike" dirty="0"/>
                        <a:t>CO. LTD </a:t>
                      </a:r>
                      <a:endParaRPr lang="en-US" sz="1400" b="0" i="0" u="none" strike="noStrike" dirty="0">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a:t>New Belgium Brewing</a:t>
                      </a:r>
                      <a:endParaRPr lang="en-US" sz="1400" b="0" i="0" u="none" strike="noStrike">
                        <a:solidFill>
                          <a:srgbClr val="000000"/>
                        </a:solidFill>
                        <a:latin typeface="Arial" pitchFamily="34" charset="0"/>
                        <a:cs typeface="Arial" pitchFamily="34" charset="0"/>
                      </a:endParaRPr>
                    </a:p>
                  </a:txBody>
                  <a:tcPr marL="8908" marR="8908" marT="8908" marB="0" anchor="b"/>
                </a:tc>
              </a:tr>
              <a:tr h="237185">
                <a:tc>
                  <a:txBody>
                    <a:bodyPr/>
                    <a:lstStyle/>
                    <a:p>
                      <a:pPr algn="l" fontAlgn="b"/>
                      <a:r>
                        <a:rPr lang="en-US" sz="1400" u="none" strike="noStrike" dirty="0"/>
                        <a:t>BASF SE</a:t>
                      </a:r>
                      <a:endParaRPr lang="en-US" sz="1400" b="0" i="0" u="none" strike="noStrike" dirty="0">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dirty="0"/>
                        <a:t>Ningbo </a:t>
                      </a:r>
                      <a:r>
                        <a:rPr lang="en-US" sz="1400" u="none" strike="noStrike" dirty="0" err="1"/>
                        <a:t>Youngor</a:t>
                      </a:r>
                      <a:r>
                        <a:rPr lang="en-US" sz="1400" u="none" strike="noStrike" dirty="0"/>
                        <a:t> Sunrise Textile Dyeing </a:t>
                      </a:r>
                      <a:r>
                        <a:rPr lang="en-US" sz="1400" u="none" strike="noStrike" dirty="0" smtClean="0"/>
                        <a:t>&amp; Finishing </a:t>
                      </a:r>
                      <a:r>
                        <a:rPr lang="en-US" sz="1400" u="none" strike="noStrike" dirty="0"/>
                        <a:t>Co</a:t>
                      </a:r>
                      <a:r>
                        <a:rPr lang="en-US" sz="1400" u="none" strike="noStrike" dirty="0" smtClean="0"/>
                        <a:t>., ltd. </a:t>
                      </a:r>
                      <a:endParaRPr lang="en-US" sz="1400" b="0" i="0" u="none" strike="noStrike" dirty="0">
                        <a:solidFill>
                          <a:srgbClr val="000000"/>
                        </a:solidFill>
                        <a:latin typeface="Arial" pitchFamily="34" charset="0"/>
                        <a:cs typeface="Arial" pitchFamily="34" charset="0"/>
                      </a:endParaRPr>
                    </a:p>
                  </a:txBody>
                  <a:tcPr marL="8908" marR="8908" marT="8908" marB="0" anchor="b"/>
                </a:tc>
              </a:tr>
              <a:tr h="237185">
                <a:tc>
                  <a:txBody>
                    <a:bodyPr/>
                    <a:lstStyle/>
                    <a:p>
                      <a:pPr algn="l" fontAlgn="b"/>
                      <a:r>
                        <a:rPr lang="en-US" sz="1400" u="none" strike="noStrike"/>
                        <a:t>Belkin</a:t>
                      </a:r>
                      <a:endParaRPr lang="en-US" sz="1400" b="0" i="0" u="none" strike="noStrike">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a:t>PepsiCo, Inc.</a:t>
                      </a:r>
                      <a:endParaRPr lang="en-US" sz="1400" b="0" i="0" u="none" strike="noStrike">
                        <a:solidFill>
                          <a:srgbClr val="000000"/>
                        </a:solidFill>
                        <a:latin typeface="Arial" pitchFamily="34" charset="0"/>
                        <a:cs typeface="Arial" pitchFamily="34" charset="0"/>
                      </a:endParaRPr>
                    </a:p>
                  </a:txBody>
                  <a:tcPr marL="8908" marR="8908" marT="8908" marB="0" anchor="b"/>
                </a:tc>
              </a:tr>
              <a:tr h="237185">
                <a:tc>
                  <a:txBody>
                    <a:bodyPr/>
                    <a:lstStyle/>
                    <a:p>
                      <a:pPr algn="l" fontAlgn="b"/>
                      <a:r>
                        <a:rPr lang="en-US" sz="1400" u="none" strike="noStrike"/>
                        <a:t>Belron International</a:t>
                      </a:r>
                      <a:endParaRPr lang="en-US" sz="1400" b="0" i="0" u="none" strike="noStrike">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a:t>Procter &amp; Gamble Eurocor</a:t>
                      </a:r>
                      <a:endParaRPr lang="en-US" sz="1400" b="0" i="0" u="none" strike="noStrike">
                        <a:solidFill>
                          <a:srgbClr val="000000"/>
                        </a:solidFill>
                        <a:latin typeface="Arial" pitchFamily="34" charset="0"/>
                        <a:cs typeface="Arial" pitchFamily="34" charset="0"/>
                      </a:endParaRPr>
                    </a:p>
                  </a:txBody>
                  <a:tcPr marL="8908" marR="8908" marT="8908" marB="0" anchor="b"/>
                </a:tc>
              </a:tr>
              <a:tr h="237185">
                <a:tc>
                  <a:txBody>
                    <a:bodyPr/>
                    <a:lstStyle/>
                    <a:p>
                      <a:pPr algn="l" fontAlgn="b"/>
                      <a:r>
                        <a:rPr lang="en-US" sz="1400" u="none" strike="noStrike" dirty="0"/>
                        <a:t>Bloomberg LP</a:t>
                      </a:r>
                      <a:endParaRPr lang="en-US" sz="1400" b="0" i="0" u="none" strike="noStrike" dirty="0">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a:t>Rogers Communications</a:t>
                      </a:r>
                      <a:endParaRPr lang="en-US" sz="1400" b="0" i="0" u="none" strike="noStrike">
                        <a:solidFill>
                          <a:srgbClr val="000000"/>
                        </a:solidFill>
                        <a:latin typeface="Arial" pitchFamily="34" charset="0"/>
                        <a:cs typeface="Arial" pitchFamily="34" charset="0"/>
                      </a:endParaRPr>
                    </a:p>
                  </a:txBody>
                  <a:tcPr marL="8908" marR="8908" marT="8908" marB="0" anchor="b"/>
                </a:tc>
              </a:tr>
              <a:tr h="237185">
                <a:tc>
                  <a:txBody>
                    <a:bodyPr/>
                    <a:lstStyle/>
                    <a:p>
                      <a:pPr algn="l" fontAlgn="b"/>
                      <a:r>
                        <a:rPr lang="en-US" sz="1400" u="none" strike="noStrike"/>
                        <a:t>BT plc</a:t>
                      </a:r>
                      <a:endParaRPr lang="en-US" sz="1400" b="0" i="0" u="none" strike="noStrike">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dirty="0"/>
                        <a:t>Shanghai </a:t>
                      </a:r>
                      <a:r>
                        <a:rPr lang="en-US" sz="1400" u="none" strike="noStrike" dirty="0" err="1"/>
                        <a:t>Zidan</a:t>
                      </a:r>
                      <a:r>
                        <a:rPr lang="en-US" sz="1400" u="none" strike="noStrike" dirty="0"/>
                        <a:t> Food Packaging and </a:t>
                      </a:r>
                      <a:r>
                        <a:rPr lang="en-US" sz="1400" u="none" strike="noStrike" dirty="0" smtClean="0"/>
                        <a:t>Printing </a:t>
                      </a:r>
                      <a:r>
                        <a:rPr lang="en-US" sz="1400" u="none" strike="noStrike" dirty="0"/>
                        <a:t>Co., Ltd.</a:t>
                      </a:r>
                      <a:endParaRPr lang="en-US" sz="1400" b="0" i="0" u="none" strike="noStrike" dirty="0">
                        <a:solidFill>
                          <a:srgbClr val="000000"/>
                        </a:solidFill>
                        <a:latin typeface="Arial" pitchFamily="34" charset="0"/>
                        <a:cs typeface="Arial" pitchFamily="34" charset="0"/>
                      </a:endParaRPr>
                    </a:p>
                  </a:txBody>
                  <a:tcPr marL="8908" marR="8908" marT="8908" marB="0" anchor="b"/>
                </a:tc>
              </a:tr>
              <a:tr h="237185">
                <a:tc>
                  <a:txBody>
                    <a:bodyPr/>
                    <a:lstStyle/>
                    <a:p>
                      <a:pPr algn="l" fontAlgn="b"/>
                      <a:r>
                        <a:rPr lang="en-US" sz="1400" u="none" strike="noStrike"/>
                        <a:t>CA, Inc.</a:t>
                      </a:r>
                      <a:endParaRPr lang="en-US" sz="1400" b="0" i="0" u="none" strike="noStrike">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dirty="0"/>
                        <a:t>Shell International Petroleum Company Ltd </a:t>
                      </a:r>
                      <a:endParaRPr lang="en-US" sz="1400" b="0" i="0" u="none" strike="noStrike" dirty="0">
                        <a:solidFill>
                          <a:srgbClr val="000000"/>
                        </a:solidFill>
                        <a:latin typeface="Arial" pitchFamily="34" charset="0"/>
                        <a:cs typeface="Arial" pitchFamily="34" charset="0"/>
                      </a:endParaRPr>
                    </a:p>
                  </a:txBody>
                  <a:tcPr marL="8908" marR="8908" marT="8908" marB="0" anchor="b"/>
                </a:tc>
              </a:tr>
              <a:tr h="237185">
                <a:tc>
                  <a:txBody>
                    <a:bodyPr/>
                    <a:lstStyle/>
                    <a:p>
                      <a:pPr algn="l" fontAlgn="b"/>
                      <a:r>
                        <a:rPr lang="fr-FR" sz="1400" u="none" strike="noStrike"/>
                        <a:t>Colors Fruit SA (Pty) Ltd</a:t>
                      </a:r>
                      <a:endParaRPr lang="fr-FR" sz="1400" b="0" i="0" u="none" strike="noStrike">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a:t>Siemens AG</a:t>
                      </a:r>
                      <a:endParaRPr lang="en-US" sz="1400" b="0" i="0" u="none" strike="noStrike">
                        <a:solidFill>
                          <a:srgbClr val="000000"/>
                        </a:solidFill>
                        <a:latin typeface="Arial" pitchFamily="34" charset="0"/>
                        <a:cs typeface="Arial" pitchFamily="34" charset="0"/>
                      </a:endParaRPr>
                    </a:p>
                  </a:txBody>
                  <a:tcPr marL="8908" marR="8908" marT="8908" marB="0" anchor="b"/>
                </a:tc>
              </a:tr>
              <a:tr h="237185">
                <a:tc>
                  <a:txBody>
                    <a:bodyPr/>
                    <a:lstStyle/>
                    <a:p>
                      <a:pPr algn="l" fontAlgn="b"/>
                      <a:r>
                        <a:rPr lang="en-US" sz="1400" u="none" strike="noStrike"/>
                        <a:t>Deutsche Post DHL</a:t>
                      </a:r>
                      <a:endParaRPr lang="en-US" sz="1400" b="0" i="0" u="none" strike="noStrike">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a:t>Suzano Pulp and Paper</a:t>
                      </a:r>
                      <a:endParaRPr lang="en-US" sz="1400" b="0" i="0" u="none" strike="noStrike">
                        <a:solidFill>
                          <a:srgbClr val="000000"/>
                        </a:solidFill>
                        <a:latin typeface="Arial" pitchFamily="34" charset="0"/>
                        <a:cs typeface="Arial" pitchFamily="34" charset="0"/>
                      </a:endParaRPr>
                    </a:p>
                  </a:txBody>
                  <a:tcPr marL="8908" marR="8908" marT="8908" marB="0" anchor="b"/>
                </a:tc>
              </a:tr>
              <a:tr h="237185">
                <a:tc>
                  <a:txBody>
                    <a:bodyPr/>
                    <a:lstStyle/>
                    <a:p>
                      <a:pPr algn="l" fontAlgn="b"/>
                      <a:r>
                        <a:rPr lang="en-US" sz="1400" u="none" strike="noStrike" dirty="0"/>
                        <a:t>Deutsche Telekom AG</a:t>
                      </a:r>
                      <a:endParaRPr lang="en-US" sz="1400" b="0" i="0" u="none" strike="noStrike" dirty="0">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a:t>Swire Beverages</a:t>
                      </a:r>
                      <a:endParaRPr lang="en-US" sz="1400" b="0" i="0" u="none" strike="noStrike">
                        <a:solidFill>
                          <a:srgbClr val="000000"/>
                        </a:solidFill>
                        <a:latin typeface="Arial" pitchFamily="34" charset="0"/>
                        <a:cs typeface="Arial" pitchFamily="34" charset="0"/>
                      </a:endParaRPr>
                    </a:p>
                  </a:txBody>
                  <a:tcPr marL="8908" marR="8908" marT="8908" marB="0" anchor="b"/>
                </a:tc>
              </a:tr>
              <a:tr h="237185">
                <a:tc>
                  <a:txBody>
                    <a:bodyPr/>
                    <a:lstStyle/>
                    <a:p>
                      <a:pPr algn="l" fontAlgn="b"/>
                      <a:r>
                        <a:rPr lang="en-US" sz="1400" u="none" strike="noStrike" dirty="0"/>
                        <a:t>DuPont</a:t>
                      </a:r>
                      <a:endParaRPr lang="en-US" sz="1400" b="0" i="0" u="none" strike="noStrike" dirty="0">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a:t>TAL Apparel Limited</a:t>
                      </a:r>
                      <a:endParaRPr lang="en-US" sz="1400" b="0" i="0" u="none" strike="noStrike">
                        <a:solidFill>
                          <a:srgbClr val="000000"/>
                        </a:solidFill>
                        <a:latin typeface="Arial" pitchFamily="34" charset="0"/>
                        <a:cs typeface="Arial" pitchFamily="34" charset="0"/>
                      </a:endParaRPr>
                    </a:p>
                  </a:txBody>
                  <a:tcPr marL="8908" marR="8908" marT="8908" marB="0" anchor="b"/>
                </a:tc>
              </a:tr>
              <a:tr h="429306">
                <a:tc>
                  <a:txBody>
                    <a:bodyPr/>
                    <a:lstStyle/>
                    <a:p>
                      <a:pPr algn="l" fontAlgn="b"/>
                      <a:r>
                        <a:rPr lang="en-US" sz="1400" u="none" strike="noStrike"/>
                        <a:t>Eclipse Networks (Pty) Ltd.</a:t>
                      </a:r>
                      <a:endParaRPr lang="en-US" sz="1400" b="0" i="0" u="none" strike="noStrike">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dirty="0"/>
                        <a:t>Tech-Front (Shanghai) Computer Co., Ltd. </a:t>
                      </a:r>
                      <a:r>
                        <a:rPr lang="en-US" sz="1400" u="none" strike="noStrike" dirty="0" smtClean="0"/>
                        <a:t/>
                      </a:r>
                      <a:br>
                        <a:rPr lang="en-US" sz="1400" u="none" strike="noStrike" dirty="0" smtClean="0"/>
                      </a:br>
                      <a:r>
                        <a:rPr lang="en-US" sz="1400" u="none" strike="noStrike" dirty="0" smtClean="0"/>
                        <a:t>/ </a:t>
                      </a:r>
                      <a:r>
                        <a:rPr lang="en-US" sz="1400" u="none" strike="noStrike" dirty="0"/>
                        <a:t>Quanta Shanghai Manufacturing City</a:t>
                      </a:r>
                      <a:endParaRPr lang="en-US" sz="1400" b="0" i="0" u="none" strike="noStrike" dirty="0">
                        <a:solidFill>
                          <a:srgbClr val="000000"/>
                        </a:solidFill>
                        <a:latin typeface="Arial" pitchFamily="34" charset="0"/>
                        <a:cs typeface="Arial" pitchFamily="34" charset="0"/>
                      </a:endParaRPr>
                    </a:p>
                  </a:txBody>
                  <a:tcPr marL="8908" marR="8908" marT="8908" marB="0" anchor="b"/>
                </a:tc>
              </a:tr>
              <a:tr h="237185">
                <a:tc>
                  <a:txBody>
                    <a:bodyPr/>
                    <a:lstStyle/>
                    <a:p>
                      <a:pPr algn="l" fontAlgn="b"/>
                      <a:r>
                        <a:rPr lang="en-US" sz="1400" u="none" strike="noStrike" dirty="0"/>
                        <a:t>Ecolab</a:t>
                      </a:r>
                      <a:endParaRPr lang="en-US" sz="1400" b="0" i="0" u="none" strike="noStrike" dirty="0">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a:t>Tennant Company</a:t>
                      </a:r>
                      <a:endParaRPr lang="en-US" sz="1400" b="0" i="0" u="none" strike="noStrike">
                        <a:solidFill>
                          <a:srgbClr val="000000"/>
                        </a:solidFill>
                        <a:latin typeface="Arial" pitchFamily="34" charset="0"/>
                        <a:cs typeface="Arial" pitchFamily="34" charset="0"/>
                      </a:endParaRPr>
                    </a:p>
                  </a:txBody>
                  <a:tcPr marL="8908" marR="8908" marT="8908" marB="0" anchor="b"/>
                </a:tc>
              </a:tr>
              <a:tr h="237185">
                <a:tc>
                  <a:txBody>
                    <a:bodyPr/>
                    <a:lstStyle/>
                    <a:p>
                      <a:pPr algn="l" fontAlgn="b"/>
                      <a:r>
                        <a:rPr lang="en-US" sz="1400" u="none" strike="noStrike"/>
                        <a:t>General Electric</a:t>
                      </a:r>
                      <a:endParaRPr lang="en-US" sz="1400" b="0" i="0" u="none" strike="noStrike">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a:t>Verso Paper Corp.</a:t>
                      </a:r>
                      <a:endParaRPr lang="en-US" sz="1400" b="0" i="0" u="none" strike="noStrike">
                        <a:solidFill>
                          <a:srgbClr val="000000"/>
                        </a:solidFill>
                        <a:latin typeface="Arial" pitchFamily="34" charset="0"/>
                        <a:cs typeface="Arial" pitchFamily="34" charset="0"/>
                      </a:endParaRPr>
                    </a:p>
                  </a:txBody>
                  <a:tcPr marL="8908" marR="8908" marT="8908" marB="0" anchor="b"/>
                </a:tc>
              </a:tr>
              <a:tr h="237185">
                <a:tc>
                  <a:txBody>
                    <a:bodyPr/>
                    <a:lstStyle/>
                    <a:p>
                      <a:pPr algn="l" fontAlgn="b"/>
                      <a:r>
                        <a:rPr lang="en-US" sz="1400" u="none" strike="noStrike"/>
                        <a:t>Gold’n Plump Poultry, LLC</a:t>
                      </a:r>
                      <a:endParaRPr lang="en-US" sz="1400" b="0" i="0" u="none" strike="noStrike">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a:t>Weyerhaeuser</a:t>
                      </a:r>
                      <a:endParaRPr lang="en-US" sz="1400" b="0" i="0" u="none" strike="noStrike">
                        <a:solidFill>
                          <a:srgbClr val="000000"/>
                        </a:solidFill>
                        <a:latin typeface="Arial" pitchFamily="34" charset="0"/>
                        <a:cs typeface="Arial" pitchFamily="34" charset="0"/>
                      </a:endParaRPr>
                    </a:p>
                  </a:txBody>
                  <a:tcPr marL="8908" marR="8908" marT="8908" marB="0" anchor="b"/>
                </a:tc>
              </a:tr>
              <a:tr h="237185">
                <a:tc>
                  <a:txBody>
                    <a:bodyPr/>
                    <a:lstStyle/>
                    <a:p>
                      <a:pPr algn="l" fontAlgn="b"/>
                      <a:r>
                        <a:rPr lang="en-US" sz="1400" u="none" strike="noStrike" dirty="0"/>
                        <a:t>US GSA Federal Acquisition Service</a:t>
                      </a:r>
                      <a:endParaRPr lang="en-US" sz="1400" b="0" i="0" u="none" strike="noStrike" dirty="0">
                        <a:solidFill>
                          <a:srgbClr val="000000"/>
                        </a:solidFill>
                        <a:latin typeface="Arial" pitchFamily="34" charset="0"/>
                        <a:cs typeface="Arial" pitchFamily="34" charset="0"/>
                      </a:endParaRPr>
                    </a:p>
                  </a:txBody>
                  <a:tcPr marL="8908" marR="8908" marT="8908" marB="0" anchor="b"/>
                </a:tc>
                <a:tc>
                  <a:txBody>
                    <a:bodyPr/>
                    <a:lstStyle/>
                    <a:p>
                      <a:pPr algn="l" fontAlgn="b"/>
                      <a:r>
                        <a:rPr lang="en-US" sz="1400" u="none" strike="noStrike" dirty="0" err="1"/>
                        <a:t>WorldAutoSteel</a:t>
                      </a:r>
                      <a:endParaRPr lang="en-US" sz="1400" b="0" i="0" u="none" strike="noStrike" dirty="0">
                        <a:solidFill>
                          <a:srgbClr val="000000"/>
                        </a:solidFill>
                        <a:latin typeface="Arial" pitchFamily="34" charset="0"/>
                        <a:cs typeface="Arial" pitchFamily="34" charset="0"/>
                      </a:endParaRPr>
                    </a:p>
                  </a:txBody>
                  <a:tcPr marL="8908" marR="8908" marT="8908" marB="0" anchor="b"/>
                </a:tc>
              </a:tr>
            </a:tbl>
          </a:graphicData>
        </a:graphic>
      </p:graphicFrame>
      <p:sp>
        <p:nvSpPr>
          <p:cNvPr id="5" name="Slide Number Placeholder 4"/>
          <p:cNvSpPr>
            <a:spLocks noGrp="1"/>
          </p:cNvSpPr>
          <p:nvPr>
            <p:ph type="sldNum" sz="quarter" idx="12"/>
          </p:nvPr>
        </p:nvSpPr>
        <p:spPr/>
        <p:txBody>
          <a:bodyPr/>
          <a:lstStyle/>
          <a:p>
            <a:fld id="{83FF6158-38AE-48EA-BF62-DC6CF7710BBE}"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altLang="ja-JP" sz="3200" dirty="0" smtClean="0">
                <a:solidFill>
                  <a:schemeClr val="bg1"/>
                </a:solidFill>
                <a:cs typeface="ＭＳ Ｐゴシック"/>
              </a:rPr>
              <a:t>List of Products (to date) </a:t>
            </a:r>
            <a:endParaRPr lang="en-US" sz="3200" dirty="0">
              <a:solidFill>
                <a:schemeClr val="bg1"/>
              </a:solidFill>
            </a:endParaRPr>
          </a:p>
        </p:txBody>
      </p:sp>
      <p:graphicFrame>
        <p:nvGraphicFramePr>
          <p:cNvPr id="4" name="Table 3"/>
          <p:cNvGraphicFramePr>
            <a:graphicFrameLocks noGrp="1"/>
          </p:cNvGraphicFramePr>
          <p:nvPr/>
        </p:nvGraphicFramePr>
        <p:xfrm>
          <a:off x="381000" y="1066800"/>
          <a:ext cx="8534400" cy="5603826"/>
        </p:xfrm>
        <a:graphic>
          <a:graphicData uri="http://schemas.openxmlformats.org/drawingml/2006/table">
            <a:tbl>
              <a:tblPr>
                <a:tableStyleId>{69CF1AB2-1976-4502-BF36-3FF5EA218861}</a:tableStyleId>
              </a:tblPr>
              <a:tblGrid>
                <a:gridCol w="4081669"/>
                <a:gridCol w="4452731"/>
              </a:tblGrid>
              <a:tr h="252851">
                <a:tc>
                  <a:txBody>
                    <a:bodyPr/>
                    <a:lstStyle/>
                    <a:p>
                      <a:pPr algn="l" fontAlgn="b"/>
                      <a:r>
                        <a:rPr lang="en-US" sz="1250" u="none" strike="noStrike" dirty="0"/>
                        <a:t>2.5 MW Wind Turbine</a:t>
                      </a:r>
                      <a:endParaRPr lang="en-US" sz="1250" b="0" i="0" u="none" strike="noStrike" dirty="0">
                        <a:solidFill>
                          <a:schemeClr val="tx1"/>
                        </a:solidFill>
                        <a:latin typeface="Calibri"/>
                      </a:endParaRPr>
                    </a:p>
                  </a:txBody>
                  <a:tcPr anchor="b"/>
                </a:tc>
                <a:tc>
                  <a:txBody>
                    <a:bodyPr/>
                    <a:lstStyle/>
                    <a:p>
                      <a:pPr algn="l" fontAlgn="b"/>
                      <a:r>
                        <a:rPr lang="en-US" sz="1250" u="none" strike="noStrike"/>
                        <a:t>Food Packaging Product</a:t>
                      </a:r>
                      <a:endParaRPr lang="en-US" sz="1250" b="0" i="0" u="none" strike="noStrike">
                        <a:solidFill>
                          <a:schemeClr val="tx1"/>
                        </a:solidFill>
                        <a:latin typeface="Calibri"/>
                      </a:endParaRPr>
                    </a:p>
                  </a:txBody>
                  <a:tcPr anchor="b"/>
                </a:tc>
              </a:tr>
              <a:tr h="252851">
                <a:tc>
                  <a:txBody>
                    <a:bodyPr/>
                    <a:lstStyle/>
                    <a:p>
                      <a:pPr algn="l" fontAlgn="b"/>
                      <a:r>
                        <a:rPr lang="en-US" sz="1250" u="none" strike="noStrike"/>
                        <a:t>Advanced High Strength Steels</a:t>
                      </a:r>
                      <a:endParaRPr lang="en-US" sz="1250" b="0" i="0" u="none" strike="noStrike">
                        <a:solidFill>
                          <a:schemeClr val="tx1"/>
                        </a:solidFill>
                        <a:latin typeface="Calibri"/>
                      </a:endParaRPr>
                    </a:p>
                  </a:txBody>
                  <a:tcPr anchor="b"/>
                </a:tc>
                <a:tc>
                  <a:txBody>
                    <a:bodyPr/>
                    <a:lstStyle/>
                    <a:p>
                      <a:pPr algn="l" fontAlgn="b"/>
                      <a:r>
                        <a:rPr lang="en-US" sz="1250" u="none" strike="noStrike"/>
                        <a:t>Forged Aluminum Wheel</a:t>
                      </a:r>
                      <a:endParaRPr lang="en-US" sz="1250" b="0" i="0" u="none" strike="noStrike">
                        <a:solidFill>
                          <a:schemeClr val="tx1"/>
                        </a:solidFill>
                        <a:latin typeface="Calibri"/>
                      </a:endParaRPr>
                    </a:p>
                  </a:txBody>
                  <a:tcPr anchor="b"/>
                </a:tc>
              </a:tr>
              <a:tr h="257020">
                <a:tc>
                  <a:txBody>
                    <a:bodyPr/>
                    <a:lstStyle/>
                    <a:p>
                      <a:pPr algn="l" fontAlgn="b"/>
                      <a:r>
                        <a:rPr lang="en-US" sz="1250" u="none" strike="noStrike"/>
                        <a:t>AnvilSustainable™ Transitional Cotton Tee</a:t>
                      </a:r>
                      <a:endParaRPr lang="en-US" sz="1250" b="0" i="0" u="none" strike="noStrike">
                        <a:solidFill>
                          <a:schemeClr val="tx1"/>
                        </a:solidFill>
                        <a:latin typeface="Calibri"/>
                      </a:endParaRPr>
                    </a:p>
                  </a:txBody>
                  <a:tcPr anchor="b"/>
                </a:tc>
                <a:tc>
                  <a:txBody>
                    <a:bodyPr/>
                    <a:lstStyle/>
                    <a:p>
                      <a:pPr algn="l" fontAlgn="b"/>
                      <a:r>
                        <a:rPr lang="en-US" sz="1250" u="none" strike="noStrike"/>
                        <a:t>Home insurance </a:t>
                      </a:r>
                      <a:endParaRPr lang="en-US" sz="1250" b="0" i="0" u="none" strike="noStrike">
                        <a:solidFill>
                          <a:schemeClr val="tx1"/>
                        </a:solidFill>
                        <a:latin typeface="Calibri"/>
                      </a:endParaRPr>
                    </a:p>
                  </a:txBody>
                  <a:tcPr anchor="b"/>
                </a:tc>
              </a:tr>
              <a:tr h="252851">
                <a:tc>
                  <a:txBody>
                    <a:bodyPr/>
                    <a:lstStyle/>
                    <a:p>
                      <a:pPr algn="l" fontAlgn="b"/>
                      <a:r>
                        <a:rPr lang="en-US" sz="1250" u="none" strike="noStrike"/>
                        <a:t>Bloomberg Flat Panel</a:t>
                      </a:r>
                      <a:endParaRPr lang="en-US" sz="1250" b="0" i="0" u="none" strike="noStrike">
                        <a:solidFill>
                          <a:schemeClr val="tx1"/>
                        </a:solidFill>
                        <a:latin typeface="Calibri"/>
                      </a:endParaRPr>
                    </a:p>
                  </a:txBody>
                  <a:tcPr anchor="b"/>
                </a:tc>
                <a:tc>
                  <a:txBody>
                    <a:bodyPr/>
                    <a:lstStyle/>
                    <a:p>
                      <a:pPr algn="l" fontAlgn="b"/>
                      <a:r>
                        <a:rPr lang="en-US" sz="1250" u="none" strike="noStrike" dirty="0" smtClean="0"/>
                        <a:t>Hot </a:t>
                      </a:r>
                      <a:r>
                        <a:rPr lang="en-US" sz="1250" u="none" strike="noStrike" dirty="0"/>
                        <a:t>rolled coil</a:t>
                      </a:r>
                      <a:endParaRPr lang="en-US" sz="1250" b="0" i="0" u="none" strike="noStrike" dirty="0">
                        <a:solidFill>
                          <a:schemeClr val="tx1"/>
                        </a:solidFill>
                        <a:latin typeface="Calibri"/>
                      </a:endParaRPr>
                    </a:p>
                  </a:txBody>
                  <a:tcPr anchor="b"/>
                </a:tc>
              </a:tr>
              <a:tr h="252851">
                <a:tc>
                  <a:txBody>
                    <a:bodyPr/>
                    <a:lstStyle/>
                    <a:p>
                      <a:pPr algn="l" fontAlgn="b"/>
                      <a:r>
                        <a:rPr lang="en-US" sz="1250" u="none" strike="noStrike"/>
                        <a:t>Bresso Packaged Cream Cheese</a:t>
                      </a:r>
                      <a:endParaRPr lang="en-US" sz="1250" b="0" i="0" u="none" strike="noStrike">
                        <a:solidFill>
                          <a:schemeClr val="tx1"/>
                        </a:solidFill>
                        <a:latin typeface="Calibri"/>
                      </a:endParaRPr>
                    </a:p>
                  </a:txBody>
                  <a:tcPr anchor="b"/>
                </a:tc>
                <a:tc>
                  <a:txBody>
                    <a:bodyPr/>
                    <a:lstStyle/>
                    <a:p>
                      <a:pPr algn="l" fontAlgn="b"/>
                      <a:r>
                        <a:rPr lang="en-US" sz="1250" u="none" strike="noStrike"/>
                        <a:t>Industrial Chemical</a:t>
                      </a:r>
                      <a:endParaRPr lang="en-US" sz="1250" b="0" i="0" u="none" strike="noStrike">
                        <a:solidFill>
                          <a:schemeClr val="tx1"/>
                        </a:solidFill>
                        <a:latin typeface="Calibri"/>
                      </a:endParaRPr>
                    </a:p>
                  </a:txBody>
                  <a:tcPr anchor="b"/>
                </a:tc>
              </a:tr>
              <a:tr h="252851">
                <a:tc>
                  <a:txBody>
                    <a:bodyPr/>
                    <a:lstStyle/>
                    <a:p>
                      <a:pPr algn="l" fontAlgn="b"/>
                      <a:r>
                        <a:rPr lang="en-US" sz="1250" u="none" strike="noStrike"/>
                        <a:t>Calcestruzzo (concrete)</a:t>
                      </a:r>
                      <a:endParaRPr lang="en-US" sz="1250" b="0" i="0" u="none" strike="noStrike">
                        <a:solidFill>
                          <a:schemeClr val="tx1"/>
                        </a:solidFill>
                        <a:latin typeface="Arial"/>
                      </a:endParaRPr>
                    </a:p>
                  </a:txBody>
                  <a:tcPr anchor="b"/>
                </a:tc>
                <a:tc>
                  <a:txBody>
                    <a:bodyPr/>
                    <a:lstStyle/>
                    <a:p>
                      <a:pPr algn="l" fontAlgn="b"/>
                      <a:r>
                        <a:rPr lang="en-US" sz="1250" u="none" strike="noStrike" dirty="0" smtClean="0"/>
                        <a:t>Just </a:t>
                      </a:r>
                      <a:r>
                        <a:rPr lang="en-US" sz="1250" u="none" strike="noStrike" dirty="0"/>
                        <a:t>BARE chicken</a:t>
                      </a:r>
                      <a:endParaRPr lang="en-US" sz="1250" b="0" i="0" u="none" strike="noStrike" dirty="0">
                        <a:solidFill>
                          <a:schemeClr val="tx1"/>
                        </a:solidFill>
                        <a:latin typeface="Calibri"/>
                      </a:endParaRPr>
                    </a:p>
                  </a:txBody>
                  <a:tcPr anchor="b"/>
                </a:tc>
              </a:tr>
              <a:tr h="252851">
                <a:tc>
                  <a:txBody>
                    <a:bodyPr/>
                    <a:lstStyle/>
                    <a:p>
                      <a:pPr algn="l" fontAlgn="b"/>
                      <a:r>
                        <a:rPr lang="en-US" sz="1250" u="none" strike="noStrike" dirty="0"/>
                        <a:t>Chemicals for a T-Shirt Production </a:t>
                      </a:r>
                      <a:endParaRPr lang="en-US" sz="1250" b="0" i="0" u="none" strike="noStrike" dirty="0">
                        <a:solidFill>
                          <a:schemeClr val="tx1"/>
                        </a:solidFill>
                        <a:latin typeface="Calibri"/>
                      </a:endParaRPr>
                    </a:p>
                  </a:txBody>
                  <a:tcPr anchor="b"/>
                </a:tc>
                <a:tc>
                  <a:txBody>
                    <a:bodyPr/>
                    <a:lstStyle/>
                    <a:p>
                      <a:pPr algn="l" fontAlgn="b"/>
                      <a:r>
                        <a:rPr lang="en-US" sz="1250" u="none" strike="noStrike"/>
                        <a:t>Magazine </a:t>
                      </a:r>
                      <a:endParaRPr lang="en-US" sz="1250" b="0" i="0" u="none" strike="noStrike">
                        <a:solidFill>
                          <a:schemeClr val="tx1"/>
                        </a:solidFill>
                        <a:latin typeface="Calibri"/>
                      </a:endParaRPr>
                    </a:p>
                  </a:txBody>
                  <a:tcPr anchor="b"/>
                </a:tc>
              </a:tr>
              <a:tr h="257020">
                <a:tc>
                  <a:txBody>
                    <a:bodyPr/>
                    <a:lstStyle/>
                    <a:p>
                      <a:pPr algn="l" fontAlgn="b"/>
                      <a:r>
                        <a:rPr lang="en-US" sz="1250" u="none" strike="noStrike" dirty="0"/>
                        <a:t>Citrus Fruit Exports from South Africa to the </a:t>
                      </a:r>
                      <a:r>
                        <a:rPr lang="en-US" sz="1250" u="none" strike="noStrike" dirty="0" smtClean="0"/>
                        <a:t>UK</a:t>
                      </a:r>
                      <a:endParaRPr lang="en-US" sz="1250" b="0" i="0" u="none" strike="noStrike" dirty="0">
                        <a:solidFill>
                          <a:schemeClr val="tx1"/>
                        </a:solidFill>
                        <a:latin typeface="Calibri"/>
                      </a:endParaRPr>
                    </a:p>
                  </a:txBody>
                  <a:tcPr anchor="b"/>
                </a:tc>
                <a:tc>
                  <a:txBody>
                    <a:bodyPr/>
                    <a:lstStyle/>
                    <a:p>
                      <a:pPr algn="l" fontAlgn="b"/>
                      <a:r>
                        <a:rPr lang="en-US" sz="1250" u="none" strike="noStrike"/>
                        <a:t>Men's Levi Jeans</a:t>
                      </a:r>
                      <a:endParaRPr lang="en-US" sz="1250" b="0" i="0" u="none" strike="noStrike">
                        <a:solidFill>
                          <a:schemeClr val="tx1"/>
                        </a:solidFill>
                        <a:latin typeface="Calibri"/>
                      </a:endParaRPr>
                    </a:p>
                  </a:txBody>
                  <a:tcPr anchor="b"/>
                </a:tc>
              </a:tr>
              <a:tr h="257020">
                <a:tc>
                  <a:txBody>
                    <a:bodyPr/>
                    <a:lstStyle/>
                    <a:p>
                      <a:pPr algn="l" fontAlgn="b"/>
                      <a:r>
                        <a:rPr lang="en-US" sz="1250" u="none" strike="noStrike"/>
                        <a:t>Coated Freesheet Paper</a:t>
                      </a:r>
                      <a:endParaRPr lang="en-US" sz="1250" b="0" i="0" u="none" strike="noStrike">
                        <a:solidFill>
                          <a:schemeClr val="tx1"/>
                        </a:solidFill>
                        <a:latin typeface="Calibri"/>
                      </a:endParaRPr>
                    </a:p>
                  </a:txBody>
                  <a:tcPr anchor="b"/>
                </a:tc>
                <a:tc>
                  <a:txBody>
                    <a:bodyPr/>
                    <a:lstStyle/>
                    <a:p>
                      <a:pPr algn="l" fontAlgn="b"/>
                      <a:r>
                        <a:rPr lang="en-US" sz="1250" u="none" strike="noStrike" dirty="0"/>
                        <a:t>MPLS (Multi-Protocol Label Switching) network product</a:t>
                      </a:r>
                      <a:endParaRPr lang="en-US" sz="1250" b="0" i="0" u="none" strike="noStrike" dirty="0">
                        <a:solidFill>
                          <a:schemeClr val="tx1"/>
                        </a:solidFill>
                        <a:latin typeface="Calibri"/>
                      </a:endParaRPr>
                    </a:p>
                  </a:txBody>
                  <a:tcPr anchor="b"/>
                </a:tc>
              </a:tr>
              <a:tr h="252851">
                <a:tc>
                  <a:txBody>
                    <a:bodyPr/>
                    <a:lstStyle/>
                    <a:p>
                      <a:pPr algn="l" fontAlgn="b"/>
                      <a:r>
                        <a:rPr lang="en-US" sz="1250" u="none" strike="noStrike"/>
                        <a:t>Coca-Cola Branded Products</a:t>
                      </a:r>
                      <a:endParaRPr lang="en-US" sz="1250" b="0" i="0" u="none" strike="noStrike">
                        <a:solidFill>
                          <a:schemeClr val="tx1"/>
                        </a:solidFill>
                        <a:latin typeface="Calibri"/>
                      </a:endParaRPr>
                    </a:p>
                  </a:txBody>
                  <a:tcPr anchor="b"/>
                </a:tc>
                <a:tc>
                  <a:txBody>
                    <a:bodyPr/>
                    <a:lstStyle/>
                    <a:p>
                      <a:pPr algn="l" fontAlgn="b"/>
                      <a:r>
                        <a:rPr lang="en-US" sz="1250" u="none" strike="noStrike" dirty="0"/>
                        <a:t>N</a:t>
                      </a:r>
                      <a:r>
                        <a:rPr lang="en-US" sz="1250" u="none" strike="noStrike" dirty="0" smtClean="0"/>
                        <a:t>on-iron </a:t>
                      </a:r>
                      <a:r>
                        <a:rPr lang="en-US" sz="1250" u="none" strike="noStrike" dirty="0"/>
                        <a:t>shirt</a:t>
                      </a:r>
                      <a:endParaRPr lang="en-US" sz="1250" b="0" i="0" u="none" strike="noStrike" dirty="0">
                        <a:solidFill>
                          <a:schemeClr val="tx1"/>
                        </a:solidFill>
                        <a:latin typeface="Calibri"/>
                      </a:endParaRPr>
                    </a:p>
                  </a:txBody>
                  <a:tcPr anchor="b"/>
                </a:tc>
              </a:tr>
              <a:tr h="252851">
                <a:tc>
                  <a:txBody>
                    <a:bodyPr/>
                    <a:lstStyle/>
                    <a:p>
                      <a:pPr algn="l" fontAlgn="b"/>
                      <a:r>
                        <a:rPr lang="en-US" sz="1250" u="none" strike="noStrike"/>
                        <a:t>Conserve Smart AV</a:t>
                      </a:r>
                      <a:endParaRPr lang="en-US" sz="1250" b="0" i="0" u="none" strike="noStrike">
                        <a:solidFill>
                          <a:schemeClr val="tx1"/>
                        </a:solidFill>
                        <a:latin typeface="Calibri"/>
                      </a:endParaRPr>
                    </a:p>
                  </a:txBody>
                  <a:tcPr anchor="b"/>
                </a:tc>
                <a:tc>
                  <a:txBody>
                    <a:bodyPr/>
                    <a:lstStyle/>
                    <a:p>
                      <a:pPr algn="l" fontAlgn="b"/>
                      <a:r>
                        <a:rPr lang="en-US" sz="1250" u="none" strike="noStrike" dirty="0"/>
                        <a:t>Notebook Computer</a:t>
                      </a:r>
                      <a:endParaRPr lang="en-US" sz="1250" b="0" i="0" u="none" strike="noStrike" dirty="0">
                        <a:solidFill>
                          <a:schemeClr val="tx1"/>
                        </a:solidFill>
                        <a:latin typeface="Calibri"/>
                      </a:endParaRPr>
                    </a:p>
                  </a:txBody>
                  <a:tcPr anchor="b"/>
                </a:tc>
              </a:tr>
              <a:tr h="252851">
                <a:tc>
                  <a:txBody>
                    <a:bodyPr/>
                    <a:lstStyle/>
                    <a:p>
                      <a:pPr algn="l" fontAlgn="b"/>
                      <a:r>
                        <a:rPr lang="en-US" sz="1250" u="none" strike="noStrike"/>
                        <a:t>Cosmetics and soap products</a:t>
                      </a:r>
                      <a:endParaRPr lang="en-US" sz="1250" b="0" i="0" u="none" strike="noStrike">
                        <a:solidFill>
                          <a:schemeClr val="tx1"/>
                        </a:solidFill>
                        <a:latin typeface="Calibri"/>
                      </a:endParaRPr>
                    </a:p>
                  </a:txBody>
                  <a:tcPr anchor="b"/>
                </a:tc>
                <a:tc>
                  <a:txBody>
                    <a:bodyPr/>
                    <a:lstStyle/>
                    <a:p>
                      <a:pPr algn="l" fontAlgn="b"/>
                      <a:r>
                        <a:rPr lang="en-US" sz="1250" u="none" strike="noStrike"/>
                        <a:t>Restaurant Meals</a:t>
                      </a:r>
                      <a:endParaRPr lang="en-US" sz="1250" b="0" i="0" u="none" strike="noStrike">
                        <a:solidFill>
                          <a:schemeClr val="tx1"/>
                        </a:solidFill>
                        <a:latin typeface="Calibri"/>
                      </a:endParaRPr>
                    </a:p>
                  </a:txBody>
                  <a:tcPr anchor="b"/>
                </a:tc>
              </a:tr>
              <a:tr h="263445">
                <a:tc>
                  <a:txBody>
                    <a:bodyPr/>
                    <a:lstStyle/>
                    <a:p>
                      <a:pPr algn="l" fontAlgn="b"/>
                      <a:r>
                        <a:rPr lang="en-US" sz="1250" u="none" strike="noStrike"/>
                        <a:t>Cotton bleached fabric </a:t>
                      </a:r>
                      <a:endParaRPr lang="en-US" sz="1250" b="0" i="0" u="none" strike="noStrike">
                        <a:solidFill>
                          <a:schemeClr val="tx1"/>
                        </a:solidFill>
                        <a:latin typeface="Calibri"/>
                      </a:endParaRPr>
                    </a:p>
                  </a:txBody>
                  <a:tcPr anchor="b"/>
                </a:tc>
                <a:tc>
                  <a:txBody>
                    <a:bodyPr/>
                    <a:lstStyle/>
                    <a:p>
                      <a:pPr algn="l" fontAlgn="b"/>
                      <a:r>
                        <a:rPr lang="en-US" sz="1250" u="none" strike="noStrike" dirty="0" err="1"/>
                        <a:t>Scotchkote</a:t>
                      </a:r>
                      <a:r>
                        <a:rPr lang="en-US" sz="1250" u="none" strike="noStrike" dirty="0"/>
                        <a:t> Spray in Place Pipe 269 Coating</a:t>
                      </a:r>
                      <a:endParaRPr lang="en-US" sz="1250" b="0" i="0" u="none" strike="noStrike" dirty="0">
                        <a:solidFill>
                          <a:schemeClr val="tx1"/>
                        </a:solidFill>
                        <a:latin typeface="Calibri"/>
                      </a:endParaRPr>
                    </a:p>
                  </a:txBody>
                  <a:tcPr anchor="b"/>
                </a:tc>
              </a:tr>
              <a:tr h="429846">
                <a:tc>
                  <a:txBody>
                    <a:bodyPr/>
                    <a:lstStyle/>
                    <a:p>
                      <a:pPr algn="l" fontAlgn="b"/>
                      <a:r>
                        <a:rPr lang="en-US" sz="1250" u="none" strike="noStrike"/>
                        <a:t>Desktop Computer</a:t>
                      </a:r>
                      <a:endParaRPr lang="en-US" sz="1250" b="0" i="0" u="none" strike="noStrike">
                        <a:solidFill>
                          <a:schemeClr val="tx1"/>
                        </a:solidFill>
                        <a:latin typeface="Calibri"/>
                      </a:endParaRPr>
                    </a:p>
                  </a:txBody>
                  <a:tcPr anchor="b"/>
                </a:tc>
                <a:tc>
                  <a:txBody>
                    <a:bodyPr/>
                    <a:lstStyle/>
                    <a:p>
                      <a:pPr algn="l" fontAlgn="b"/>
                      <a:r>
                        <a:rPr lang="en-US" sz="1250" u="none" strike="noStrike" dirty="0"/>
                        <a:t>SIPROTEC 4 (Universal Differential Protection Relay for Two Line Ends)</a:t>
                      </a:r>
                      <a:endParaRPr lang="en-US" sz="1250" b="0" i="0" u="none" strike="noStrike" dirty="0">
                        <a:solidFill>
                          <a:schemeClr val="tx1"/>
                        </a:solidFill>
                        <a:latin typeface="Calibri"/>
                      </a:endParaRPr>
                    </a:p>
                  </a:txBody>
                  <a:tcPr anchor="b"/>
                </a:tc>
              </a:tr>
              <a:tr h="429846">
                <a:tc>
                  <a:txBody>
                    <a:bodyPr/>
                    <a:lstStyle/>
                    <a:p>
                      <a:pPr algn="l" fontAlgn="b"/>
                      <a:r>
                        <a:rPr lang="en-US" sz="1250" u="none" strike="noStrike" dirty="0"/>
                        <a:t>Detergent</a:t>
                      </a:r>
                      <a:endParaRPr lang="en-US" sz="1250" b="0" i="0" u="none" strike="noStrike" dirty="0">
                        <a:solidFill>
                          <a:schemeClr val="tx1"/>
                        </a:solidFill>
                        <a:latin typeface="Calibri"/>
                      </a:endParaRPr>
                    </a:p>
                  </a:txBody>
                  <a:tcPr anchor="b"/>
                </a:tc>
                <a:tc>
                  <a:txBody>
                    <a:bodyPr/>
                    <a:lstStyle/>
                    <a:p>
                      <a:pPr algn="l" fontAlgn="b"/>
                      <a:r>
                        <a:rPr lang="en-US" sz="1250" u="none" strike="noStrike" dirty="0"/>
                        <a:t>T3 with ec-H2O, floor scrubber with chemical free cleaning technology</a:t>
                      </a:r>
                      <a:endParaRPr lang="en-US" sz="1250" b="0" i="0" u="none" strike="noStrike" dirty="0">
                        <a:solidFill>
                          <a:schemeClr val="tx1"/>
                        </a:solidFill>
                        <a:latin typeface="Calibri"/>
                      </a:endParaRPr>
                    </a:p>
                  </a:txBody>
                  <a:tcPr anchor="b"/>
                </a:tc>
              </a:tr>
              <a:tr h="429846">
                <a:tc>
                  <a:txBody>
                    <a:bodyPr/>
                    <a:lstStyle/>
                    <a:p>
                      <a:pPr algn="l" fontAlgn="b"/>
                      <a:r>
                        <a:rPr lang="en-US" sz="1250" u="none" strike="noStrike" dirty="0"/>
                        <a:t>Deutsche </a:t>
                      </a:r>
                      <a:r>
                        <a:rPr lang="en-US" sz="1250" u="none" strike="noStrike" dirty="0" smtClean="0"/>
                        <a:t>Post  PLUSPÄCKCHEN; </a:t>
                      </a:r>
                      <a:r>
                        <a:rPr lang="en-US" sz="1250" u="none" strike="noStrike" dirty="0"/>
                        <a:t>DHL Express TDI</a:t>
                      </a:r>
                      <a:endParaRPr lang="en-US" sz="1250" b="0" i="0" u="none" strike="noStrike" dirty="0">
                        <a:solidFill>
                          <a:schemeClr val="tx1"/>
                        </a:solidFill>
                        <a:latin typeface="Calibri"/>
                      </a:endParaRPr>
                    </a:p>
                  </a:txBody>
                  <a:tcPr anchor="b"/>
                </a:tc>
                <a:tc>
                  <a:txBody>
                    <a:bodyPr/>
                    <a:lstStyle/>
                    <a:p>
                      <a:pPr algn="l" fontAlgn="b"/>
                      <a:r>
                        <a:rPr lang="en-US" sz="1250" u="none" strike="noStrike" dirty="0"/>
                        <a:t>Vehicle windscreen replacement/repair</a:t>
                      </a:r>
                      <a:endParaRPr lang="en-US" sz="1250" b="0" i="0" u="none" strike="noStrike" dirty="0">
                        <a:solidFill>
                          <a:schemeClr val="tx1"/>
                        </a:solidFill>
                        <a:latin typeface="Calibri"/>
                      </a:endParaRPr>
                    </a:p>
                  </a:txBody>
                  <a:tcPr anchor="b"/>
                </a:tc>
              </a:tr>
              <a:tr h="252851">
                <a:tc>
                  <a:txBody>
                    <a:bodyPr/>
                    <a:lstStyle/>
                    <a:p>
                      <a:pPr algn="l" fontAlgn="b"/>
                      <a:r>
                        <a:rPr lang="en-US" sz="1250" u="none" strike="noStrike"/>
                        <a:t>European Disposable Diaper Size 4</a:t>
                      </a:r>
                      <a:endParaRPr lang="en-US" sz="1250" b="0" i="0" u="none" strike="noStrike">
                        <a:solidFill>
                          <a:schemeClr val="tx1"/>
                        </a:solidFill>
                        <a:latin typeface="Calibri"/>
                      </a:endParaRPr>
                    </a:p>
                  </a:txBody>
                  <a:tcPr anchor="b"/>
                </a:tc>
                <a:tc>
                  <a:txBody>
                    <a:bodyPr/>
                    <a:lstStyle/>
                    <a:p>
                      <a:pPr algn="l" fontAlgn="b"/>
                      <a:r>
                        <a:rPr lang="en-US" sz="1250" u="none" strike="noStrike" dirty="0"/>
                        <a:t>Videoconferencing system</a:t>
                      </a:r>
                      <a:endParaRPr lang="en-US" sz="1250" b="0" i="0" u="none" strike="noStrike" dirty="0">
                        <a:solidFill>
                          <a:schemeClr val="tx1"/>
                        </a:solidFill>
                        <a:latin typeface="Calibri"/>
                      </a:endParaRPr>
                    </a:p>
                  </a:txBody>
                  <a:tcPr anchor="b"/>
                </a:tc>
              </a:tr>
              <a:tr h="252851">
                <a:tc>
                  <a:txBody>
                    <a:bodyPr/>
                    <a:lstStyle/>
                    <a:p>
                      <a:pPr algn="l" fontAlgn="b"/>
                      <a:r>
                        <a:rPr lang="en-US" sz="1250" u="none" strike="noStrike"/>
                        <a:t>Fat Tire Amber Ale</a:t>
                      </a:r>
                      <a:endParaRPr lang="en-US" sz="1250" b="0" i="0" u="none" strike="noStrike">
                        <a:solidFill>
                          <a:schemeClr val="tx1"/>
                        </a:solidFill>
                        <a:latin typeface="Calibri"/>
                      </a:endParaRPr>
                    </a:p>
                  </a:txBody>
                  <a:tcPr anchor="b"/>
                </a:tc>
                <a:tc>
                  <a:txBody>
                    <a:bodyPr/>
                    <a:lstStyle/>
                    <a:p>
                      <a:pPr algn="l" fontAlgn="b"/>
                      <a:r>
                        <a:rPr lang="en-US" sz="1250" u="none" strike="noStrike" dirty="0"/>
                        <a:t>Wood Product</a:t>
                      </a:r>
                      <a:endParaRPr lang="en-US" sz="1250" b="0" i="0" u="none" strike="noStrike" dirty="0">
                        <a:solidFill>
                          <a:schemeClr val="tx1"/>
                        </a:solidFill>
                        <a:latin typeface="Calibri"/>
                      </a:endParaRPr>
                    </a:p>
                  </a:txBody>
                  <a:tcPr anchor="b"/>
                </a:tc>
              </a:tr>
            </a:tbl>
          </a:graphicData>
        </a:graphic>
      </p:graphicFrame>
      <p:sp>
        <p:nvSpPr>
          <p:cNvPr id="5" name="Slide Number Placeholder 4"/>
          <p:cNvSpPr>
            <a:spLocks noGrp="1"/>
          </p:cNvSpPr>
          <p:nvPr>
            <p:ph type="sldNum" sz="quarter" idx="12"/>
          </p:nvPr>
        </p:nvSpPr>
        <p:spPr/>
        <p:txBody>
          <a:bodyPr/>
          <a:lstStyle/>
          <a:p>
            <a:fld id="{83FF6158-38AE-48EA-BF62-DC6CF7710BBE}"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p:txBody>
          <a:bodyPr/>
          <a:lstStyle/>
          <a:p>
            <a:pPr>
              <a:defRPr/>
            </a:pPr>
            <a:fld id="{FC6837CF-BA41-443D-A3BF-BD2656A9BFAC}" type="slidenum">
              <a:rPr lang="en-US"/>
              <a:pPr>
                <a:defRPr/>
              </a:pPr>
              <a:t>49</a:t>
            </a:fld>
            <a:endParaRPr lang="en-US"/>
          </a:p>
        </p:txBody>
      </p:sp>
      <p:sp>
        <p:nvSpPr>
          <p:cNvPr id="286722" name="Rectangle 2"/>
          <p:cNvSpPr>
            <a:spLocks noGrp="1"/>
          </p:cNvSpPr>
          <p:nvPr>
            <p:ph type="body" sz="half" idx="4294967295"/>
          </p:nvPr>
        </p:nvSpPr>
        <p:spPr>
          <a:xfrm>
            <a:off x="-152400" y="1314450"/>
            <a:ext cx="9291638" cy="5086350"/>
          </a:xfrm>
        </p:spPr>
        <p:txBody>
          <a:bodyPr/>
          <a:lstStyle/>
          <a:p>
            <a:pPr marL="914400" lvl="1" indent="-457200">
              <a:spcBef>
                <a:spcPct val="10000"/>
              </a:spcBef>
              <a:spcAft>
                <a:spcPct val="10000"/>
              </a:spcAft>
              <a:buClr>
                <a:schemeClr val="accent1"/>
              </a:buClr>
              <a:buFont typeface="Wingdings" pitchFamily="2" charset="2"/>
              <a:buChar char="§"/>
            </a:pPr>
            <a:r>
              <a:rPr lang="en-US" dirty="0" smtClean="0">
                <a:latin typeface="Arial" pitchFamily="34" charset="0"/>
                <a:cs typeface="Arial" pitchFamily="34" charset="0"/>
              </a:rPr>
              <a:t>In 2010, WRI and WBCSD, in collaboration with the Steering Committee and Technical Working Groups, will:</a:t>
            </a:r>
            <a:endParaRPr lang="en-US" sz="4400" dirty="0" smtClean="0">
              <a:latin typeface="Arial" pitchFamily="34" charset="0"/>
              <a:cs typeface="Arial" pitchFamily="34" charset="0"/>
            </a:endParaRPr>
          </a:p>
          <a:p>
            <a:pPr marL="1314450" lvl="2" indent="-457200">
              <a:spcBef>
                <a:spcPct val="10000"/>
              </a:spcBef>
              <a:spcAft>
                <a:spcPct val="10000"/>
              </a:spcAft>
              <a:buClr>
                <a:schemeClr val="accent1"/>
              </a:buClr>
              <a:buFont typeface="Wingdings" pitchFamily="2" charset="2"/>
              <a:buChar char="§"/>
            </a:pPr>
            <a:r>
              <a:rPr lang="en-US" dirty="0" smtClean="0">
                <a:latin typeface="Arial" pitchFamily="34" charset="0"/>
                <a:cs typeface="Arial" pitchFamily="34" charset="0"/>
              </a:rPr>
              <a:t>Revise draft standards based on feedback received during 5 stakeholder workshops and the stakeholder comment period (November 11 – December 21, 2009) </a:t>
            </a:r>
            <a:endParaRPr lang="en-US" sz="4400" dirty="0" smtClean="0">
              <a:latin typeface="Arial" pitchFamily="34" charset="0"/>
              <a:cs typeface="Arial" pitchFamily="34" charset="0"/>
            </a:endParaRPr>
          </a:p>
          <a:p>
            <a:pPr marL="1314450" lvl="2" indent="-457200">
              <a:spcBef>
                <a:spcPct val="10000"/>
              </a:spcBef>
              <a:spcAft>
                <a:spcPct val="10000"/>
              </a:spcAft>
              <a:buClr>
                <a:schemeClr val="accent1"/>
              </a:buClr>
              <a:buFont typeface="Wingdings" pitchFamily="2" charset="2"/>
              <a:buChar char="§"/>
            </a:pPr>
            <a:r>
              <a:rPr lang="en-US" dirty="0" smtClean="0">
                <a:latin typeface="Arial" pitchFamily="34" charset="0"/>
                <a:cs typeface="Arial" pitchFamily="34" charset="0"/>
              </a:rPr>
              <a:t>Revise draft standards based on feedback received during road testing</a:t>
            </a:r>
            <a:endParaRPr lang="en-US" sz="4400" dirty="0" smtClean="0">
              <a:latin typeface="Arial" pitchFamily="34" charset="0"/>
              <a:cs typeface="Arial" pitchFamily="34" charset="0"/>
            </a:endParaRPr>
          </a:p>
          <a:p>
            <a:pPr marL="1314450" lvl="2" indent="-457200">
              <a:spcBef>
                <a:spcPct val="10000"/>
              </a:spcBef>
              <a:spcAft>
                <a:spcPct val="10000"/>
              </a:spcAft>
              <a:buClr>
                <a:schemeClr val="accent1"/>
              </a:buClr>
              <a:buFont typeface="Wingdings" pitchFamily="2" charset="2"/>
              <a:buChar char="§"/>
            </a:pPr>
            <a:r>
              <a:rPr lang="en-US" dirty="0" smtClean="0">
                <a:latin typeface="Arial" pitchFamily="34" charset="0"/>
                <a:cs typeface="Arial" pitchFamily="34" charset="0"/>
              </a:rPr>
              <a:t>Circulate second drafts for public comment in September 2010</a:t>
            </a:r>
            <a:endParaRPr lang="en-US" sz="4400" dirty="0" smtClean="0">
              <a:latin typeface="Arial" pitchFamily="34" charset="0"/>
              <a:cs typeface="Arial" pitchFamily="34" charset="0"/>
            </a:endParaRPr>
          </a:p>
          <a:p>
            <a:pPr marL="1314450" lvl="2" indent="-457200">
              <a:spcBef>
                <a:spcPct val="10000"/>
              </a:spcBef>
              <a:spcAft>
                <a:spcPct val="10000"/>
              </a:spcAft>
              <a:buClr>
                <a:schemeClr val="accent1"/>
              </a:buClr>
              <a:buFont typeface="Wingdings" pitchFamily="2" charset="2"/>
              <a:buChar char="§"/>
            </a:pPr>
            <a:r>
              <a:rPr lang="en-US" dirty="0" smtClean="0">
                <a:latin typeface="Arial" pitchFamily="34" charset="0"/>
                <a:cs typeface="Arial" pitchFamily="34" charset="0"/>
              </a:rPr>
              <a:t>Revise second drafts based on feedback received</a:t>
            </a:r>
            <a:endParaRPr lang="en-US" sz="4400" dirty="0" smtClean="0">
              <a:latin typeface="Arial" pitchFamily="34" charset="0"/>
              <a:cs typeface="Arial" pitchFamily="34" charset="0"/>
            </a:endParaRPr>
          </a:p>
          <a:p>
            <a:pPr marL="1314450" lvl="2" indent="-457200">
              <a:spcBef>
                <a:spcPct val="10000"/>
              </a:spcBef>
              <a:spcAft>
                <a:spcPct val="10000"/>
              </a:spcAft>
              <a:buClr>
                <a:schemeClr val="accent1"/>
              </a:buClr>
              <a:buFont typeface="Wingdings" pitchFamily="2" charset="2"/>
              <a:buChar char="§"/>
            </a:pPr>
            <a:r>
              <a:rPr lang="en-US" dirty="0" smtClean="0">
                <a:latin typeface="Arial" pitchFamily="34" charset="0"/>
                <a:cs typeface="Arial" pitchFamily="34" charset="0"/>
              </a:rPr>
              <a:t>Finalize text in December 2010</a:t>
            </a:r>
            <a:endParaRPr lang="en-US" sz="4400" dirty="0">
              <a:latin typeface="Arial" pitchFamily="34" charset="0"/>
              <a:cs typeface="Arial" pitchFamily="34" charset="0"/>
            </a:endParaRPr>
          </a:p>
        </p:txBody>
      </p:sp>
      <p:sp>
        <p:nvSpPr>
          <p:cNvPr id="286723"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altLang="ja-JP" sz="3200" dirty="0" smtClean="0">
                <a:solidFill>
                  <a:schemeClr val="bg1"/>
                </a:solidFill>
                <a:ea typeface="ＭＳ Ｐゴシック" pitchFamily="-65" charset="-128"/>
              </a:rPr>
              <a:t>Finalizing Draft Standards</a:t>
            </a:r>
            <a:endParaRPr lang="en-US" sz="3200" dirty="0">
              <a:solidFill>
                <a:schemeClr val="bg1"/>
              </a:solidFill>
              <a:ea typeface="Arial Rounded MT Bold" pitchFamily="34" charset="0"/>
              <a:cs typeface="Arial Rounded MT Bold" pitchFamily="34" charset="0"/>
            </a:endParaRPr>
          </a:p>
        </p:txBody>
      </p:sp>
      <p:sp>
        <p:nvSpPr>
          <p:cNvPr id="5" name="Slide Number Placeholder 3"/>
          <p:cNvSpPr txBox="1">
            <a:spLocks noGrp="1"/>
          </p:cNvSpPr>
          <p:nvPr/>
        </p:nvSpPr>
        <p:spPr>
          <a:xfrm>
            <a:off x="6553200" y="6353175"/>
            <a:ext cx="2133600" cy="365125"/>
          </a:xfrm>
          <a:prstGeom prst="rect">
            <a:avLst/>
          </a:prstGeom>
          <a:noFill/>
        </p:spPr>
        <p:txBody>
          <a:bodyPr anchor="ctr"/>
          <a:lstStyle/>
          <a:p>
            <a:pPr algn="r">
              <a:defRPr/>
            </a:pPr>
            <a:fld id="{8F1FD305-5533-4B48-861B-A7E8C97FD2F4}" type="slidenum">
              <a:rPr lang="en-US" sz="1200">
                <a:solidFill>
                  <a:srgbClr val="898989"/>
                </a:solidFill>
                <a:latin typeface="+mn-lt"/>
                <a:ea typeface="+mn-ea"/>
              </a:rPr>
              <a:pPr algn="r">
                <a:defRPr/>
              </a:pPr>
              <a:t>49</a:t>
            </a:fld>
            <a:endParaRPr lang="en-US" sz="1200" dirty="0">
              <a:solidFill>
                <a:srgbClr val="898989"/>
              </a:solidFill>
              <a:latin typeface="+mn-lt"/>
              <a:ea typeface="+mn-ea"/>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0"/>
          </p:nvPr>
        </p:nvSpPr>
        <p:spPr/>
        <p:txBody>
          <a:bodyPr/>
          <a:lstStyle/>
          <a:p>
            <a:pPr>
              <a:defRPr/>
            </a:pPr>
            <a:fld id="{7A66EC41-409F-4A85-9DFF-867384EBB3C6}" type="slidenum">
              <a:rPr lang="en-US"/>
              <a:pPr>
                <a:defRPr/>
              </a:pPr>
              <a:t>5</a:t>
            </a:fld>
            <a:endParaRPr lang="en-US"/>
          </a:p>
        </p:txBody>
      </p:sp>
      <p:sp>
        <p:nvSpPr>
          <p:cNvPr id="276483"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altLang="ja-JP" sz="3200">
                <a:solidFill>
                  <a:schemeClr val="bg1"/>
                </a:solidFill>
                <a:ea typeface="ＭＳ Ｐゴシック" pitchFamily="-65" charset="-128"/>
              </a:rPr>
              <a:t>New Standards in Development</a:t>
            </a:r>
            <a:endParaRPr lang="en-US" sz="3200">
              <a:solidFill>
                <a:schemeClr val="bg1"/>
              </a:solidFill>
            </a:endParaRPr>
          </a:p>
        </p:txBody>
      </p:sp>
      <p:sp>
        <p:nvSpPr>
          <p:cNvPr id="276486" name="Rectangle 6"/>
          <p:cNvSpPr>
            <a:spLocks noChangeArrowheads="1"/>
          </p:cNvSpPr>
          <p:nvPr/>
        </p:nvSpPr>
        <p:spPr bwMode="auto">
          <a:xfrm>
            <a:off x="250825" y="1414463"/>
            <a:ext cx="4248150" cy="790575"/>
          </a:xfrm>
          <a:prstGeom prst="rect">
            <a:avLst/>
          </a:prstGeom>
          <a:solidFill>
            <a:schemeClr val="accent1"/>
          </a:solidFill>
          <a:ln w="9525">
            <a:solidFill>
              <a:schemeClr val="tx1"/>
            </a:solidFill>
            <a:miter lim="800000"/>
            <a:headEnd/>
            <a:tailEnd/>
          </a:ln>
          <a:effectLst/>
        </p:spPr>
        <p:txBody>
          <a:bodyPr wrap="none" anchor="ctr"/>
          <a:lstStyle/>
          <a:p>
            <a:pPr algn="ctr"/>
            <a:r>
              <a:rPr lang="en-US" sz="2000">
                <a:solidFill>
                  <a:schemeClr val="bg1"/>
                </a:solidFill>
              </a:rPr>
              <a:t>Scope 3 (Corporate Value Chain)</a:t>
            </a:r>
          </a:p>
          <a:p>
            <a:pPr algn="ctr"/>
            <a:r>
              <a:rPr lang="en-US" sz="2000">
                <a:solidFill>
                  <a:schemeClr val="bg1"/>
                </a:solidFill>
              </a:rPr>
              <a:t>Accounting &amp; Reporting Standard</a:t>
            </a:r>
          </a:p>
        </p:txBody>
      </p:sp>
      <p:sp>
        <p:nvSpPr>
          <p:cNvPr id="276488" name="Text Box 8"/>
          <p:cNvSpPr txBox="1">
            <a:spLocks noChangeArrowheads="1"/>
          </p:cNvSpPr>
          <p:nvPr/>
        </p:nvSpPr>
        <p:spPr bwMode="auto">
          <a:xfrm>
            <a:off x="250825" y="2349500"/>
            <a:ext cx="4248150" cy="3162404"/>
          </a:xfrm>
          <a:prstGeom prst="rect">
            <a:avLst/>
          </a:prstGeom>
          <a:noFill/>
          <a:ln w="9525">
            <a:solidFill>
              <a:schemeClr val="tx1"/>
            </a:solidFill>
            <a:miter lim="800000"/>
            <a:headEnd/>
            <a:tailEnd/>
          </a:ln>
          <a:effectLst/>
        </p:spPr>
        <p:txBody>
          <a:bodyPr>
            <a:spAutoFit/>
          </a:bodyPr>
          <a:lstStyle/>
          <a:p>
            <a:pPr>
              <a:spcBef>
                <a:spcPct val="50000"/>
              </a:spcBef>
              <a:buFont typeface="Wingdings" pitchFamily="2" charset="2"/>
              <a:buChar char="§"/>
            </a:pPr>
            <a:r>
              <a:rPr lang="en-US" sz="1900" dirty="0">
                <a:solidFill>
                  <a:schemeClr val="tx2"/>
                </a:solidFill>
              </a:rPr>
              <a:t> Quantify and report major GHG emissions in the value chain at the company/organization level (scope 3)</a:t>
            </a:r>
          </a:p>
          <a:p>
            <a:pPr>
              <a:spcBef>
                <a:spcPct val="50000"/>
              </a:spcBef>
              <a:buFont typeface="Wingdings" pitchFamily="2" charset="2"/>
              <a:buChar char="§"/>
            </a:pPr>
            <a:r>
              <a:rPr lang="en-US" sz="1900" dirty="0">
                <a:solidFill>
                  <a:schemeClr val="tx2"/>
                </a:solidFill>
              </a:rPr>
              <a:t> To understand, manage, and report GHG emissions across the entire value chain</a:t>
            </a:r>
          </a:p>
          <a:p>
            <a:pPr>
              <a:spcBef>
                <a:spcPct val="50000"/>
              </a:spcBef>
              <a:buFont typeface="Wingdings" pitchFamily="2" charset="2"/>
              <a:buChar char="§"/>
            </a:pPr>
            <a:r>
              <a:rPr lang="en-US" sz="1900" dirty="0">
                <a:solidFill>
                  <a:schemeClr val="tx2"/>
                </a:solidFill>
              </a:rPr>
              <a:t> Build on GHG Protocol Corporate Standard</a:t>
            </a:r>
          </a:p>
          <a:p>
            <a:pPr>
              <a:spcBef>
                <a:spcPct val="50000"/>
              </a:spcBef>
              <a:buFont typeface="Wingdings" pitchFamily="2" charset="2"/>
              <a:buChar char="§"/>
            </a:pPr>
            <a:endParaRPr lang="en-US" sz="1900" dirty="0">
              <a:solidFill>
                <a:schemeClr val="tx2"/>
              </a:solidFill>
            </a:endParaRPr>
          </a:p>
        </p:txBody>
      </p:sp>
      <p:sp>
        <p:nvSpPr>
          <p:cNvPr id="276492" name="Text Box 12"/>
          <p:cNvSpPr txBox="1">
            <a:spLocks noChangeArrowheads="1"/>
          </p:cNvSpPr>
          <p:nvPr/>
        </p:nvSpPr>
        <p:spPr bwMode="auto">
          <a:xfrm>
            <a:off x="4718050" y="2352675"/>
            <a:ext cx="4175125" cy="3121025"/>
          </a:xfrm>
          <a:prstGeom prst="rect">
            <a:avLst/>
          </a:prstGeom>
          <a:noFill/>
          <a:ln w="9525">
            <a:solidFill>
              <a:schemeClr val="tx1"/>
            </a:solidFill>
            <a:miter lim="800000"/>
            <a:headEnd/>
            <a:tailEnd/>
          </a:ln>
          <a:effectLst/>
        </p:spPr>
        <p:txBody>
          <a:bodyPr>
            <a:spAutoFit/>
          </a:bodyPr>
          <a:lstStyle/>
          <a:p>
            <a:pPr>
              <a:spcBef>
                <a:spcPct val="50000"/>
              </a:spcBef>
              <a:buFont typeface="Wingdings" pitchFamily="2" charset="2"/>
              <a:buChar char="§"/>
            </a:pPr>
            <a:r>
              <a:rPr lang="en-US" sz="1900" dirty="0">
                <a:solidFill>
                  <a:schemeClr val="tx2"/>
                </a:solidFill>
              </a:rPr>
              <a:t> Quantify and report product-level emissions</a:t>
            </a:r>
          </a:p>
          <a:p>
            <a:pPr>
              <a:spcBef>
                <a:spcPct val="50000"/>
              </a:spcBef>
              <a:buFont typeface="Wingdings" pitchFamily="2" charset="2"/>
              <a:buChar char="§"/>
            </a:pPr>
            <a:r>
              <a:rPr lang="en-US" sz="1900" dirty="0">
                <a:solidFill>
                  <a:schemeClr val="tx2"/>
                </a:solidFill>
              </a:rPr>
              <a:t> To understand, manage, and report the life cycle GHG emissions associated with individual products</a:t>
            </a:r>
          </a:p>
          <a:p>
            <a:pPr>
              <a:spcBef>
                <a:spcPct val="50000"/>
              </a:spcBef>
              <a:buFont typeface="Wingdings" pitchFamily="2" charset="2"/>
              <a:buChar char="§"/>
            </a:pPr>
            <a:r>
              <a:rPr lang="en-US" sz="1900" dirty="0">
                <a:solidFill>
                  <a:schemeClr val="tx2"/>
                </a:solidFill>
              </a:rPr>
              <a:t> Build on existing life cycle assessment standards</a:t>
            </a:r>
          </a:p>
          <a:p>
            <a:pPr>
              <a:spcBef>
                <a:spcPct val="50000"/>
              </a:spcBef>
              <a:buFont typeface="Wingdings" pitchFamily="2" charset="2"/>
              <a:buChar char="§"/>
            </a:pPr>
            <a:endParaRPr lang="en-US" sz="1900" dirty="0">
              <a:solidFill>
                <a:schemeClr val="tx2"/>
              </a:solidFill>
            </a:endParaRPr>
          </a:p>
          <a:p>
            <a:pPr>
              <a:spcBef>
                <a:spcPct val="50000"/>
              </a:spcBef>
              <a:buFont typeface="Wingdings" pitchFamily="2" charset="2"/>
              <a:buChar char="§"/>
            </a:pPr>
            <a:endParaRPr lang="en-US" sz="1200" dirty="0"/>
          </a:p>
        </p:txBody>
      </p:sp>
      <p:sp>
        <p:nvSpPr>
          <p:cNvPr id="276493" name="Rectangle 13"/>
          <p:cNvSpPr>
            <a:spLocks noChangeArrowheads="1"/>
          </p:cNvSpPr>
          <p:nvPr/>
        </p:nvSpPr>
        <p:spPr bwMode="auto">
          <a:xfrm>
            <a:off x="4716463" y="1412875"/>
            <a:ext cx="4176712" cy="790575"/>
          </a:xfrm>
          <a:prstGeom prst="rect">
            <a:avLst/>
          </a:prstGeom>
          <a:solidFill>
            <a:schemeClr val="accent1"/>
          </a:solidFill>
          <a:ln w="9525">
            <a:solidFill>
              <a:schemeClr val="tx1"/>
            </a:solidFill>
            <a:miter lim="800000"/>
            <a:headEnd/>
            <a:tailEnd/>
          </a:ln>
          <a:effectLst/>
        </p:spPr>
        <p:txBody>
          <a:bodyPr wrap="none" anchor="ctr"/>
          <a:lstStyle/>
          <a:p>
            <a:pPr algn="ctr"/>
            <a:r>
              <a:rPr lang="en-US" sz="2000">
                <a:solidFill>
                  <a:schemeClr val="bg1"/>
                </a:solidFill>
              </a:rPr>
              <a:t>Product Life Cycle</a:t>
            </a:r>
          </a:p>
          <a:p>
            <a:pPr algn="ctr"/>
            <a:r>
              <a:rPr lang="en-US" sz="2000">
                <a:solidFill>
                  <a:schemeClr val="bg1"/>
                </a:solidFill>
              </a:rPr>
              <a:t>Accounting &amp; Reporting Standard</a:t>
            </a:r>
          </a:p>
        </p:txBody>
      </p:sp>
      <p:sp>
        <p:nvSpPr>
          <p:cNvPr id="8" name="Slide Number Placeholder 3"/>
          <p:cNvSpPr txBox="1">
            <a:spLocks noGrp="1"/>
          </p:cNvSpPr>
          <p:nvPr/>
        </p:nvSpPr>
        <p:spPr>
          <a:xfrm>
            <a:off x="6553200" y="6353175"/>
            <a:ext cx="2133600" cy="365125"/>
          </a:xfrm>
          <a:prstGeom prst="rect">
            <a:avLst/>
          </a:prstGeom>
          <a:noFill/>
        </p:spPr>
        <p:txBody>
          <a:bodyPr anchor="ctr"/>
          <a:lstStyle/>
          <a:p>
            <a:pPr algn="r">
              <a:defRPr/>
            </a:pPr>
            <a:fld id="{8F1FD305-5533-4B48-861B-A7E8C97FD2F4}" type="slidenum">
              <a:rPr lang="en-US" sz="1200">
                <a:solidFill>
                  <a:srgbClr val="898989"/>
                </a:solidFill>
                <a:latin typeface="+mn-lt"/>
                <a:ea typeface="+mn-ea"/>
              </a:rPr>
              <a:pPr algn="r">
                <a:defRPr/>
              </a:pPr>
              <a:t>5</a:t>
            </a:fld>
            <a:endParaRPr lang="en-US" sz="1200" dirty="0">
              <a:solidFill>
                <a:srgbClr val="898989"/>
              </a:solidFill>
              <a:latin typeface="+mn-lt"/>
              <a:ea typeface="+mn-ea"/>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524000"/>
            <a:ext cx="8229600" cy="4525963"/>
          </a:xfrm>
        </p:spPr>
        <p:txBody>
          <a:bodyPr/>
          <a:lstStyle/>
          <a:p>
            <a:r>
              <a:rPr lang="en-US" sz="2800" dirty="0" smtClean="0">
                <a:latin typeface="Arial" pitchFamily="34" charset="0"/>
                <a:cs typeface="Arial" pitchFamily="34" charset="0"/>
              </a:rPr>
              <a:t>For copies of any GHG Protocol Publication, please see: </a:t>
            </a:r>
            <a:r>
              <a:rPr lang="en-US" sz="2800" dirty="0" smtClean="0">
                <a:latin typeface="Arial" pitchFamily="34" charset="0"/>
                <a:cs typeface="Arial" pitchFamily="34" charset="0"/>
                <a:hlinkClick r:id="rId3"/>
              </a:rPr>
              <a:t>www.ghgprotocol.org</a:t>
            </a: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For copies of the draft Scope 3 and Product Standards, please see: </a:t>
            </a:r>
            <a:r>
              <a:rPr lang="en-US" sz="2800" dirty="0" smtClean="0">
                <a:latin typeface="Arial" pitchFamily="34" charset="0"/>
                <a:cs typeface="Arial" pitchFamily="34" charset="0"/>
                <a:hlinkClick r:id="rId4"/>
              </a:rPr>
              <a:t>www.ghgprotocol.org/standards/product-and-supply-chain-standard</a:t>
            </a: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For updates on the standard development process, please join the stakeholder advisory group</a:t>
            </a:r>
            <a:endParaRPr lang="en-US" sz="280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B5145A1F-D6A8-441E-B66E-5CC9148D2CB8}" type="slidenum">
              <a:rPr lang="en-US" smtClean="0"/>
              <a:pPr>
                <a:defRPr/>
              </a:pPr>
              <a:t>50</a:t>
            </a:fld>
            <a:endParaRPr lang="en-US"/>
          </a:p>
        </p:txBody>
      </p:sp>
      <p:sp>
        <p:nvSpPr>
          <p:cNvPr id="8" name="Title 1"/>
          <p:cNvSpPr>
            <a:spLocks noGrp="1"/>
          </p:cNvSpPr>
          <p:nvPr>
            <p:ph type="title"/>
          </p:nvPr>
        </p:nvSpPr>
        <p:spPr bwMode="auto">
          <a:xfrm>
            <a:off x="0" y="274638"/>
            <a:ext cx="9144000" cy="1143000"/>
          </a:xfrm>
          <a:prstGeom prst="rect">
            <a:avLst/>
          </a:prstGeom>
          <a:solidFill>
            <a:srgbClr val="8FAFD8"/>
          </a:solidFill>
          <a:ln w="9525">
            <a:noFill/>
            <a:miter lim="800000"/>
            <a:headEnd/>
            <a:tailEnd/>
          </a:ln>
        </p:spPr>
        <p:txBody>
          <a:bodyPr anchor="ctr"/>
          <a:lstStyle/>
          <a:p>
            <a:pPr algn="ctr" eaLnBrk="0" hangingPunct="0"/>
            <a:r>
              <a:rPr lang="en-US" altLang="ja-JP" sz="3600" dirty="0" smtClean="0">
                <a:solidFill>
                  <a:schemeClr val="bg1"/>
                </a:solidFill>
                <a:ea typeface="ＭＳ Ｐゴシック" pitchFamily="-65" charset="-128"/>
              </a:rPr>
              <a:t>GHG Protocol Standards &amp; Publications</a:t>
            </a:r>
            <a:endParaRPr lang="en-US" sz="3600" dirty="0">
              <a:solidFill>
                <a:schemeClr val="bg1"/>
              </a:solidFill>
              <a:ea typeface="ＭＳ Ｐゴシック" pitchFamily="-65" charset="-12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pPr>
              <a:defRPr/>
            </a:pPr>
            <a:fld id="{E0B3A30D-1E2A-4648-87F7-83B22A286235}" type="slidenum">
              <a:rPr lang="en-US"/>
              <a:pPr>
                <a:defRPr/>
              </a:pPr>
              <a:t>51</a:t>
            </a:fld>
            <a:endParaRPr lang="en-US"/>
          </a:p>
        </p:txBody>
      </p:sp>
      <p:sp>
        <p:nvSpPr>
          <p:cNvPr id="4100" name="Title 1"/>
          <p:cNvSpPr>
            <a:spLocks/>
          </p:cNvSpPr>
          <p:nvPr/>
        </p:nvSpPr>
        <p:spPr bwMode="auto">
          <a:xfrm>
            <a:off x="0" y="2667000"/>
            <a:ext cx="9144000" cy="1452562"/>
          </a:xfrm>
          <a:prstGeom prst="rect">
            <a:avLst/>
          </a:prstGeom>
          <a:solidFill>
            <a:srgbClr val="8FAFD8"/>
          </a:solidFill>
          <a:ln w="9525">
            <a:noFill/>
            <a:miter lim="800000"/>
            <a:headEnd/>
            <a:tailEnd/>
          </a:ln>
        </p:spPr>
        <p:txBody>
          <a:bodyPr anchor="ctr"/>
          <a:lstStyle/>
          <a:p>
            <a:pPr algn="ctr" eaLnBrk="0" hangingPunct="0"/>
            <a:r>
              <a:rPr lang="en-US" sz="3600" dirty="0" smtClean="0">
                <a:solidFill>
                  <a:schemeClr val="bg1"/>
                </a:solidFill>
              </a:rPr>
              <a:t>Thank You</a:t>
            </a:r>
            <a:endParaRPr lang="en-US" sz="3600" dirty="0">
              <a:solidFill>
                <a:schemeClr val="bg1"/>
              </a:solidFill>
            </a:endParaRPr>
          </a:p>
        </p:txBody>
      </p:sp>
      <p:pic>
        <p:nvPicPr>
          <p:cNvPr id="4101" name="Picture 5" descr="WRI Hi Res Logo"/>
          <p:cNvPicPr>
            <a:picLocks noChangeAspect="1" noChangeArrowheads="1"/>
          </p:cNvPicPr>
          <p:nvPr/>
        </p:nvPicPr>
        <p:blipFill>
          <a:blip r:embed="rId3" cstate="print"/>
          <a:srcRect/>
          <a:stretch>
            <a:fillRect/>
          </a:stretch>
        </p:blipFill>
        <p:spPr bwMode="auto">
          <a:xfrm>
            <a:off x="609600" y="606425"/>
            <a:ext cx="2338388" cy="765175"/>
          </a:xfrm>
          <a:prstGeom prst="rect">
            <a:avLst/>
          </a:prstGeom>
          <a:noFill/>
          <a:ln w="9525">
            <a:noFill/>
            <a:miter lim="800000"/>
            <a:headEnd/>
            <a:tailEnd/>
          </a:ln>
        </p:spPr>
      </p:pic>
      <p:pic>
        <p:nvPicPr>
          <p:cNvPr id="4102" name="Picture 3"/>
          <p:cNvPicPr>
            <a:picLocks noChangeAspect="1" noChangeArrowheads="1"/>
          </p:cNvPicPr>
          <p:nvPr/>
        </p:nvPicPr>
        <p:blipFill>
          <a:blip r:embed="rId4" cstate="print"/>
          <a:srcRect/>
          <a:stretch>
            <a:fillRect/>
          </a:stretch>
        </p:blipFill>
        <p:spPr bwMode="auto">
          <a:xfrm>
            <a:off x="5029200" y="350838"/>
            <a:ext cx="3200400" cy="1096962"/>
          </a:xfrm>
          <a:prstGeom prst="rect">
            <a:avLst/>
          </a:prstGeom>
          <a:noFill/>
          <a:ln w="9525">
            <a:noFill/>
            <a:miter lim="800000"/>
            <a:headEnd/>
            <a:tailEnd/>
          </a:ln>
        </p:spPr>
      </p:pic>
      <p:sp>
        <p:nvSpPr>
          <p:cNvPr id="4" name="Slide Number Placeholder 3"/>
          <p:cNvSpPr txBox="1">
            <a:spLocks noGrp="1"/>
          </p:cNvSpPr>
          <p:nvPr/>
        </p:nvSpPr>
        <p:spPr>
          <a:xfrm>
            <a:off x="6477000" y="6324600"/>
            <a:ext cx="2133600" cy="365125"/>
          </a:xfrm>
          <a:prstGeom prst="rect">
            <a:avLst/>
          </a:prstGeom>
          <a:noFill/>
        </p:spPr>
        <p:txBody>
          <a:bodyPr anchor="ctr"/>
          <a:lstStyle/>
          <a:p>
            <a:pPr algn="r">
              <a:defRPr/>
            </a:pPr>
            <a:fld id="{500D7222-944F-4ECE-9A45-52F51C5DAD88}" type="slidenum">
              <a:rPr lang="en-US" sz="1200">
                <a:solidFill>
                  <a:srgbClr val="898989"/>
                </a:solidFill>
                <a:latin typeface="+mn-lt"/>
              </a:rPr>
              <a:pPr algn="r">
                <a:defRPr/>
              </a:pPr>
              <a:t>51</a:t>
            </a:fld>
            <a:endParaRPr lang="en-US" sz="1200">
              <a:solidFill>
                <a:srgbClr val="898989"/>
              </a:solidFill>
              <a:latin typeface="+mn-lt"/>
            </a:endParaRPr>
          </a:p>
        </p:txBody>
      </p:sp>
      <p:sp>
        <p:nvSpPr>
          <p:cNvPr id="8" name="TextBox 7"/>
          <p:cNvSpPr txBox="1"/>
          <p:nvPr/>
        </p:nvSpPr>
        <p:spPr>
          <a:xfrm>
            <a:off x="1600200" y="4648200"/>
            <a:ext cx="6019800" cy="1384995"/>
          </a:xfrm>
          <a:prstGeom prst="rect">
            <a:avLst/>
          </a:prstGeom>
          <a:noFill/>
        </p:spPr>
        <p:txBody>
          <a:bodyPr wrap="square" rtlCol="0">
            <a:spAutoFit/>
          </a:bodyPr>
          <a:lstStyle/>
          <a:p>
            <a:pPr algn="ctr"/>
            <a:r>
              <a:rPr lang="en-US" sz="2800" dirty="0" smtClean="0"/>
              <a:t>Cynthia Cummis</a:t>
            </a:r>
          </a:p>
          <a:p>
            <a:pPr algn="ctr"/>
            <a:r>
              <a:rPr lang="en-US" sz="2800" dirty="0" smtClean="0"/>
              <a:t>ccummis@wri.org</a:t>
            </a:r>
          </a:p>
          <a:p>
            <a:pPr algn="ctr"/>
            <a:r>
              <a:rPr lang="en-US" sz="2800" dirty="0" smtClean="0"/>
              <a:t>www.ghgprotocol.org</a:t>
            </a:r>
            <a:endParaRPr lang="en-US" sz="28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524000"/>
            <a:ext cx="8229600" cy="4525963"/>
          </a:xfrm>
        </p:spPr>
        <p:txBody>
          <a:bodyPr/>
          <a:lstStyle/>
          <a:p>
            <a:r>
              <a:rPr lang="en-US" sz="2600" dirty="0" smtClean="0">
                <a:latin typeface="Arial" pitchFamily="34" charset="0"/>
                <a:cs typeface="Arial" pitchFamily="34" charset="0"/>
              </a:rPr>
              <a:t>Are any existing programs considering the incorporation of the scope 3 and/or product standard?</a:t>
            </a:r>
          </a:p>
          <a:p>
            <a:r>
              <a:rPr lang="en-US" sz="2600" dirty="0" smtClean="0">
                <a:latin typeface="Arial" pitchFamily="34" charset="0"/>
                <a:cs typeface="Arial" pitchFamily="34" charset="0"/>
              </a:rPr>
              <a:t>What are the anticipated challenges to incorporate these standards into your programs?</a:t>
            </a:r>
          </a:p>
          <a:p>
            <a:r>
              <a:rPr lang="en-US" sz="2600" dirty="0" smtClean="0">
                <a:latin typeface="Arial" pitchFamily="34" charset="0"/>
                <a:cs typeface="Arial" pitchFamily="34" charset="0"/>
              </a:rPr>
              <a:t>Do you anticipate any new programs or policies being developed once these standards are finalized?</a:t>
            </a:r>
          </a:p>
          <a:p>
            <a:r>
              <a:rPr lang="en-US" sz="2600" dirty="0" smtClean="0">
                <a:latin typeface="Arial" pitchFamily="34" charset="0"/>
                <a:cs typeface="Arial" pitchFamily="34" charset="0"/>
              </a:rPr>
              <a:t>What role can WRI play in the design </a:t>
            </a:r>
            <a:r>
              <a:rPr lang="en-US" sz="2600" smtClean="0">
                <a:latin typeface="Arial" pitchFamily="34" charset="0"/>
                <a:cs typeface="Arial" pitchFamily="34" charset="0"/>
              </a:rPr>
              <a:t>and implementation of </a:t>
            </a:r>
            <a:r>
              <a:rPr lang="en-US" sz="2600" dirty="0" smtClean="0">
                <a:latin typeface="Arial" pitchFamily="34" charset="0"/>
                <a:cs typeface="Arial" pitchFamily="34" charset="0"/>
              </a:rPr>
              <a:t>programs/policies based on these new standards?</a:t>
            </a:r>
          </a:p>
          <a:p>
            <a:endParaRPr lang="en-US" sz="2800" dirty="0" smtClean="0">
              <a:latin typeface="Arial" pitchFamily="34" charset="0"/>
              <a:cs typeface="Arial" pitchFamily="34" charset="0"/>
            </a:endParaRPr>
          </a:p>
          <a:p>
            <a:pPr>
              <a:buNone/>
            </a:pPr>
            <a:endParaRPr lang="en-US" sz="2800" dirty="0" smtClean="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B5145A1F-D6A8-441E-B66E-5CC9148D2CB8}" type="slidenum">
              <a:rPr lang="en-US" smtClean="0"/>
              <a:pPr>
                <a:defRPr/>
              </a:pPr>
              <a:t>52</a:t>
            </a:fld>
            <a:endParaRPr lang="en-US"/>
          </a:p>
        </p:txBody>
      </p:sp>
      <p:sp>
        <p:nvSpPr>
          <p:cNvPr id="8" name="Title 1"/>
          <p:cNvSpPr>
            <a:spLocks noGrp="1"/>
          </p:cNvSpPr>
          <p:nvPr>
            <p:ph type="title"/>
          </p:nvPr>
        </p:nvSpPr>
        <p:spPr bwMode="auto">
          <a:xfrm>
            <a:off x="0" y="274638"/>
            <a:ext cx="9144000" cy="1143000"/>
          </a:xfrm>
          <a:prstGeom prst="rect">
            <a:avLst/>
          </a:prstGeom>
          <a:solidFill>
            <a:srgbClr val="8FAFD8"/>
          </a:solidFill>
          <a:ln w="9525">
            <a:noFill/>
            <a:miter lim="800000"/>
            <a:headEnd/>
            <a:tailEnd/>
          </a:ln>
        </p:spPr>
        <p:txBody>
          <a:bodyPr anchor="ctr"/>
          <a:lstStyle/>
          <a:p>
            <a:pPr algn="ctr" eaLnBrk="0" hangingPunct="0"/>
            <a:r>
              <a:rPr lang="en-US" altLang="ja-JP" sz="3600" dirty="0" smtClean="0">
                <a:solidFill>
                  <a:schemeClr val="bg1"/>
                </a:solidFill>
                <a:ea typeface="ＭＳ Ｐゴシック" pitchFamily="-65" charset="-128"/>
              </a:rPr>
              <a:t>Discussion Questions</a:t>
            </a:r>
            <a:endParaRPr lang="en-US" sz="3600" dirty="0">
              <a:solidFill>
                <a:schemeClr val="bg1"/>
              </a:solidFill>
              <a:ea typeface="ＭＳ Ｐゴシック" pitchFamily="-65"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0"/>
          </p:nvPr>
        </p:nvSpPr>
        <p:spPr bwMode="auto">
          <a:noFill/>
          <a:ln>
            <a:miter lim="800000"/>
            <a:headEnd/>
            <a:tailEnd/>
          </a:ln>
        </p:spPr>
        <p:txBody>
          <a:bodyPr/>
          <a:lstStyle/>
          <a:p>
            <a:fld id="{2FC81B4D-D10B-4CB0-8F97-56E91E99A498}" type="slidenum">
              <a:rPr lang="en-US" smtClean="0"/>
              <a:pPr/>
              <a:t>6</a:t>
            </a:fld>
            <a:endParaRPr lang="en-US" smtClean="0"/>
          </a:p>
        </p:txBody>
      </p:sp>
      <p:sp>
        <p:nvSpPr>
          <p:cNvPr id="8195"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algn="ctr" eaLnBrk="0" hangingPunct="0"/>
            <a:r>
              <a:rPr lang="en-US" altLang="ja-JP" sz="3600" dirty="0" smtClean="0">
                <a:solidFill>
                  <a:schemeClr val="bg1"/>
                </a:solidFill>
                <a:ea typeface="ＭＳ Ｐゴシック" pitchFamily="-65" charset="-128"/>
              </a:rPr>
              <a:t>Process Structure</a:t>
            </a:r>
            <a:endParaRPr lang="en-US" sz="3600" dirty="0">
              <a:solidFill>
                <a:schemeClr val="bg1"/>
              </a:solidFill>
              <a:ea typeface="ＭＳ Ｐゴシック" pitchFamily="-65" charset="-128"/>
            </a:endParaRPr>
          </a:p>
        </p:txBody>
      </p:sp>
      <p:sp>
        <p:nvSpPr>
          <p:cNvPr id="8196" name="AutoShape 4"/>
          <p:cNvSpPr>
            <a:spLocks noChangeArrowheads="1"/>
          </p:cNvSpPr>
          <p:nvPr/>
        </p:nvSpPr>
        <p:spPr bwMode="auto">
          <a:xfrm>
            <a:off x="1447800" y="1328738"/>
            <a:ext cx="5797550" cy="576262"/>
          </a:xfrm>
          <a:prstGeom prst="roundRect">
            <a:avLst>
              <a:gd name="adj" fmla="val 16667"/>
            </a:avLst>
          </a:prstGeom>
          <a:solidFill>
            <a:schemeClr val="tx2"/>
          </a:solidFill>
          <a:ln w="9525">
            <a:solidFill>
              <a:schemeClr val="tx1"/>
            </a:solidFill>
            <a:round/>
            <a:headEnd/>
            <a:tailEnd/>
          </a:ln>
        </p:spPr>
        <p:txBody>
          <a:bodyPr wrap="none" anchor="ctr"/>
          <a:lstStyle/>
          <a:p>
            <a:pPr algn="ctr"/>
            <a:r>
              <a:rPr lang="en-US" b="1">
                <a:solidFill>
                  <a:schemeClr val="bg1"/>
                </a:solidFill>
              </a:rPr>
              <a:t>WRI/WBCSD Secretariat</a:t>
            </a:r>
          </a:p>
        </p:txBody>
      </p:sp>
      <p:sp>
        <p:nvSpPr>
          <p:cNvPr id="8197" name="AutoShape 5"/>
          <p:cNvSpPr>
            <a:spLocks noChangeArrowheads="1"/>
          </p:cNvSpPr>
          <p:nvPr/>
        </p:nvSpPr>
        <p:spPr bwMode="auto">
          <a:xfrm>
            <a:off x="1447800" y="2092325"/>
            <a:ext cx="5797550" cy="576263"/>
          </a:xfrm>
          <a:prstGeom prst="roundRect">
            <a:avLst>
              <a:gd name="adj" fmla="val 16667"/>
            </a:avLst>
          </a:prstGeom>
          <a:solidFill>
            <a:srgbClr val="99CCFF"/>
          </a:solidFill>
          <a:ln w="9525">
            <a:solidFill>
              <a:schemeClr val="tx1"/>
            </a:solidFill>
            <a:round/>
            <a:headEnd/>
            <a:tailEnd/>
          </a:ln>
        </p:spPr>
        <p:txBody>
          <a:bodyPr wrap="none" anchor="ctr"/>
          <a:lstStyle/>
          <a:p>
            <a:pPr algn="ctr"/>
            <a:r>
              <a:rPr lang="en-US" b="1"/>
              <a:t>Steering Committee (25 members)</a:t>
            </a:r>
          </a:p>
        </p:txBody>
      </p:sp>
      <p:sp>
        <p:nvSpPr>
          <p:cNvPr id="8198" name="AutoShape 6"/>
          <p:cNvSpPr>
            <a:spLocks noChangeArrowheads="1"/>
          </p:cNvSpPr>
          <p:nvPr/>
        </p:nvSpPr>
        <p:spPr bwMode="auto">
          <a:xfrm>
            <a:off x="1447800" y="2894013"/>
            <a:ext cx="2825750" cy="1296987"/>
          </a:xfrm>
          <a:prstGeom prst="roundRect">
            <a:avLst>
              <a:gd name="adj" fmla="val 16667"/>
            </a:avLst>
          </a:prstGeom>
          <a:solidFill>
            <a:srgbClr val="99CCFF"/>
          </a:solidFill>
          <a:ln w="9525">
            <a:solidFill>
              <a:schemeClr val="tx1"/>
            </a:solidFill>
            <a:round/>
            <a:headEnd/>
            <a:tailEnd/>
          </a:ln>
        </p:spPr>
        <p:txBody>
          <a:bodyPr wrap="none" anchor="ctr"/>
          <a:lstStyle/>
          <a:p>
            <a:pPr algn="ctr"/>
            <a:r>
              <a:rPr lang="en-US" b="1"/>
              <a:t>Product</a:t>
            </a:r>
          </a:p>
          <a:p>
            <a:pPr algn="ctr"/>
            <a:r>
              <a:rPr lang="en-US" b="1"/>
              <a:t>Technical Working</a:t>
            </a:r>
          </a:p>
          <a:p>
            <a:pPr algn="ctr"/>
            <a:r>
              <a:rPr lang="en-US" b="1"/>
              <a:t>Groups </a:t>
            </a:r>
          </a:p>
          <a:p>
            <a:pPr algn="ctr"/>
            <a:r>
              <a:rPr lang="en-US" b="1"/>
              <a:t>( 100+ members)</a:t>
            </a:r>
          </a:p>
        </p:txBody>
      </p:sp>
      <p:sp>
        <p:nvSpPr>
          <p:cNvPr id="8199" name="AutoShape 7"/>
          <p:cNvSpPr>
            <a:spLocks noChangeArrowheads="1"/>
          </p:cNvSpPr>
          <p:nvPr/>
        </p:nvSpPr>
        <p:spPr bwMode="auto">
          <a:xfrm>
            <a:off x="4502150" y="2894013"/>
            <a:ext cx="2743200" cy="1296987"/>
          </a:xfrm>
          <a:prstGeom prst="roundRect">
            <a:avLst>
              <a:gd name="adj" fmla="val 16667"/>
            </a:avLst>
          </a:prstGeom>
          <a:solidFill>
            <a:srgbClr val="99CCFF"/>
          </a:solidFill>
          <a:ln w="9525">
            <a:solidFill>
              <a:schemeClr val="tx1"/>
            </a:solidFill>
            <a:round/>
            <a:headEnd/>
            <a:tailEnd/>
          </a:ln>
        </p:spPr>
        <p:txBody>
          <a:bodyPr wrap="none" anchor="ctr"/>
          <a:lstStyle/>
          <a:p>
            <a:pPr algn="ctr"/>
            <a:r>
              <a:rPr lang="en-US" b="1"/>
              <a:t>Scope 3</a:t>
            </a:r>
          </a:p>
          <a:p>
            <a:pPr algn="ctr"/>
            <a:r>
              <a:rPr lang="en-US" b="1"/>
              <a:t>Technical Working</a:t>
            </a:r>
          </a:p>
          <a:p>
            <a:pPr algn="ctr"/>
            <a:r>
              <a:rPr lang="en-US" b="1"/>
              <a:t>Groups </a:t>
            </a:r>
          </a:p>
          <a:p>
            <a:pPr algn="ctr"/>
            <a:r>
              <a:rPr lang="en-US" b="1"/>
              <a:t>( 60+ members)</a:t>
            </a:r>
          </a:p>
        </p:txBody>
      </p:sp>
      <p:sp>
        <p:nvSpPr>
          <p:cNvPr id="8200" name="AutoShape 8"/>
          <p:cNvSpPr>
            <a:spLocks noChangeArrowheads="1"/>
          </p:cNvSpPr>
          <p:nvPr/>
        </p:nvSpPr>
        <p:spPr bwMode="auto">
          <a:xfrm>
            <a:off x="1482725" y="4418013"/>
            <a:ext cx="5762625" cy="534987"/>
          </a:xfrm>
          <a:prstGeom prst="roundRect">
            <a:avLst>
              <a:gd name="adj" fmla="val 16667"/>
            </a:avLst>
          </a:prstGeom>
          <a:solidFill>
            <a:srgbClr val="8FAFD8">
              <a:alpha val="79999"/>
            </a:srgbClr>
          </a:solidFill>
          <a:ln w="9525">
            <a:solidFill>
              <a:schemeClr val="tx1"/>
            </a:solidFill>
            <a:round/>
            <a:headEnd/>
            <a:tailEnd/>
          </a:ln>
        </p:spPr>
        <p:txBody>
          <a:bodyPr wrap="none" anchor="ctr"/>
          <a:lstStyle/>
          <a:p>
            <a:pPr algn="ctr"/>
            <a:r>
              <a:rPr lang="en-US" b="1"/>
              <a:t>Stakeholder Advisory Group (1,000+)</a:t>
            </a:r>
          </a:p>
        </p:txBody>
      </p:sp>
      <p:sp>
        <p:nvSpPr>
          <p:cNvPr id="8201" name="Rectangle 9"/>
          <p:cNvSpPr>
            <a:spLocks noChangeArrowheads="1"/>
          </p:cNvSpPr>
          <p:nvPr/>
        </p:nvSpPr>
        <p:spPr bwMode="auto">
          <a:xfrm>
            <a:off x="1600200" y="5597525"/>
            <a:ext cx="2449513" cy="574675"/>
          </a:xfrm>
          <a:prstGeom prst="rect">
            <a:avLst/>
          </a:prstGeom>
          <a:solidFill>
            <a:srgbClr val="FFCC99"/>
          </a:solidFill>
          <a:ln w="9525">
            <a:solidFill>
              <a:schemeClr val="tx1"/>
            </a:solidFill>
            <a:miter lim="800000"/>
            <a:headEnd/>
            <a:tailEnd/>
          </a:ln>
        </p:spPr>
        <p:txBody>
          <a:bodyPr wrap="none" anchor="ctr"/>
          <a:lstStyle/>
          <a:p>
            <a:pPr algn="ctr"/>
            <a:r>
              <a:rPr lang="en-US" b="1"/>
              <a:t>Product Standard</a:t>
            </a:r>
          </a:p>
        </p:txBody>
      </p:sp>
      <p:sp>
        <p:nvSpPr>
          <p:cNvPr id="8202" name="Rectangle 10"/>
          <p:cNvSpPr>
            <a:spLocks noChangeArrowheads="1"/>
          </p:cNvSpPr>
          <p:nvPr/>
        </p:nvSpPr>
        <p:spPr bwMode="auto">
          <a:xfrm>
            <a:off x="4724400" y="5597525"/>
            <a:ext cx="2438400" cy="574675"/>
          </a:xfrm>
          <a:prstGeom prst="rect">
            <a:avLst/>
          </a:prstGeom>
          <a:solidFill>
            <a:srgbClr val="FFCC99"/>
          </a:solidFill>
          <a:ln w="9525">
            <a:solidFill>
              <a:schemeClr val="tx1"/>
            </a:solidFill>
            <a:miter lim="800000"/>
            <a:headEnd/>
            <a:tailEnd/>
          </a:ln>
        </p:spPr>
        <p:txBody>
          <a:bodyPr wrap="none" anchor="ctr"/>
          <a:lstStyle/>
          <a:p>
            <a:pPr algn="ctr"/>
            <a:r>
              <a:rPr lang="en-US" b="1"/>
              <a:t>Scope 3 Standard</a:t>
            </a:r>
          </a:p>
        </p:txBody>
      </p:sp>
      <p:sp>
        <p:nvSpPr>
          <p:cNvPr id="8203" name="AutoShape 11"/>
          <p:cNvSpPr>
            <a:spLocks noChangeArrowheads="1"/>
          </p:cNvSpPr>
          <p:nvPr/>
        </p:nvSpPr>
        <p:spPr bwMode="auto">
          <a:xfrm>
            <a:off x="2590800" y="5105400"/>
            <a:ext cx="360363" cy="360363"/>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en-US"/>
          </a:p>
        </p:txBody>
      </p:sp>
      <p:sp>
        <p:nvSpPr>
          <p:cNvPr id="8204" name="AutoShape 12"/>
          <p:cNvSpPr>
            <a:spLocks noChangeArrowheads="1"/>
          </p:cNvSpPr>
          <p:nvPr/>
        </p:nvSpPr>
        <p:spPr bwMode="auto">
          <a:xfrm>
            <a:off x="5791200" y="5105400"/>
            <a:ext cx="360363" cy="360363"/>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en-US"/>
          </a:p>
        </p:txBody>
      </p:sp>
      <p:sp>
        <p:nvSpPr>
          <p:cNvPr id="4" name="Slide Number Placeholder 3"/>
          <p:cNvSpPr txBox="1">
            <a:spLocks noGrp="1"/>
          </p:cNvSpPr>
          <p:nvPr/>
        </p:nvSpPr>
        <p:spPr>
          <a:xfrm>
            <a:off x="6553200" y="6353175"/>
            <a:ext cx="2133600" cy="365125"/>
          </a:xfrm>
          <a:prstGeom prst="rect">
            <a:avLst/>
          </a:prstGeom>
          <a:noFill/>
        </p:spPr>
        <p:txBody>
          <a:bodyPr anchor="ctr"/>
          <a:lstStyle/>
          <a:p>
            <a:pPr algn="r">
              <a:defRPr/>
            </a:pPr>
            <a:fld id="{B9BE1F89-CCF2-42AC-BDFB-053EFBB25596}" type="slidenum">
              <a:rPr lang="en-US" sz="1200">
                <a:solidFill>
                  <a:srgbClr val="898989"/>
                </a:solidFill>
                <a:latin typeface="+mn-lt"/>
              </a:rPr>
              <a:pPr algn="r">
                <a:defRPr/>
              </a:pPr>
              <a:t>6</a:t>
            </a:fld>
            <a:endParaRPr lang="en-US" sz="1200">
              <a:solidFill>
                <a:srgbClr val="898989"/>
              </a:solidFill>
              <a:latin typeface="+mn-l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
          <p:cNvSpPr>
            <a:spLocks noGrp="1"/>
          </p:cNvSpPr>
          <p:nvPr>
            <p:ph type="sldNum" sz="quarter" idx="10"/>
          </p:nvPr>
        </p:nvSpPr>
        <p:spPr/>
        <p:txBody>
          <a:bodyPr/>
          <a:lstStyle/>
          <a:p>
            <a:pPr>
              <a:defRPr/>
            </a:pPr>
            <a:fld id="{F72E89C1-044B-4899-B37A-331FB8762DF2}" type="slidenum">
              <a:rPr lang="en-US"/>
              <a:pPr>
                <a:defRPr/>
              </a:pPr>
              <a:t>7</a:t>
            </a:fld>
            <a:endParaRPr lang="en-US"/>
          </a:p>
        </p:txBody>
      </p:sp>
      <p:sp>
        <p:nvSpPr>
          <p:cNvPr id="28674" name="Slide Number Placeholder 5"/>
          <p:cNvSpPr txBox="1">
            <a:spLocks noGrp="1"/>
          </p:cNvSpPr>
          <p:nvPr/>
        </p:nvSpPr>
        <p:spPr bwMode="auto">
          <a:xfrm>
            <a:off x="457200" y="6356350"/>
            <a:ext cx="2133600" cy="365125"/>
          </a:xfrm>
          <a:prstGeom prst="rect">
            <a:avLst/>
          </a:prstGeom>
          <a:noFill/>
          <a:ln>
            <a:miter lim="800000"/>
            <a:headEnd/>
            <a:tailEnd/>
          </a:ln>
        </p:spPr>
        <p:txBody>
          <a:bodyPr anchor="ctr"/>
          <a:lstStyle/>
          <a:p>
            <a:pPr fontAlgn="auto">
              <a:spcBef>
                <a:spcPts val="0"/>
              </a:spcBef>
              <a:spcAft>
                <a:spcPts val="0"/>
              </a:spcAft>
              <a:defRPr/>
            </a:pPr>
            <a:fld id="{E51D12E3-B931-4E25-8678-450279F60195}" type="slidenum">
              <a:rPr lang="en-US" sz="1200">
                <a:solidFill>
                  <a:schemeClr val="tx1">
                    <a:tint val="75000"/>
                  </a:schemeClr>
                </a:solidFill>
              </a:rPr>
              <a:pPr fontAlgn="auto">
                <a:spcBef>
                  <a:spcPts val="0"/>
                </a:spcBef>
                <a:spcAft>
                  <a:spcPts val="0"/>
                </a:spcAft>
                <a:defRPr/>
              </a:pPr>
              <a:t>7</a:t>
            </a:fld>
            <a:endParaRPr lang="en-US" sz="1200">
              <a:solidFill>
                <a:schemeClr val="tx1">
                  <a:tint val="75000"/>
                </a:schemeClr>
              </a:solidFill>
            </a:endParaRPr>
          </a:p>
        </p:txBody>
      </p:sp>
      <p:sp>
        <p:nvSpPr>
          <p:cNvPr id="12292" name="Rectangle 2"/>
          <p:cNvSpPr>
            <a:spLocks noChangeArrowheads="1"/>
          </p:cNvSpPr>
          <p:nvPr/>
        </p:nvSpPr>
        <p:spPr bwMode="auto">
          <a:xfrm>
            <a:off x="0" y="6019800"/>
            <a:ext cx="2286000" cy="762000"/>
          </a:xfrm>
          <a:prstGeom prst="rect">
            <a:avLst/>
          </a:prstGeom>
          <a:solidFill>
            <a:schemeClr val="bg1"/>
          </a:solidFill>
          <a:ln w="9525">
            <a:noFill/>
            <a:miter lim="800000"/>
            <a:headEnd/>
            <a:tailEnd/>
          </a:ln>
        </p:spPr>
        <p:txBody>
          <a:bodyPr wrap="none" anchor="ctr"/>
          <a:lstStyle/>
          <a:p>
            <a:endParaRPr lang="en-US">
              <a:latin typeface="Calibri" pitchFamily="34" charset="0"/>
            </a:endParaRPr>
          </a:p>
        </p:txBody>
      </p:sp>
      <p:sp>
        <p:nvSpPr>
          <p:cNvPr id="12293" name="Text Box 3"/>
          <p:cNvSpPr txBox="1">
            <a:spLocks noChangeArrowheads="1"/>
          </p:cNvSpPr>
          <p:nvPr/>
        </p:nvSpPr>
        <p:spPr bwMode="auto">
          <a:xfrm>
            <a:off x="685800" y="0"/>
            <a:ext cx="7924800" cy="1160463"/>
          </a:xfrm>
          <a:prstGeom prst="rect">
            <a:avLst/>
          </a:prstGeom>
          <a:noFill/>
          <a:ln w="9525">
            <a:noFill/>
            <a:miter lim="800000"/>
            <a:headEnd/>
            <a:tailEnd/>
          </a:ln>
        </p:spPr>
        <p:txBody>
          <a:bodyPr>
            <a:spAutoFit/>
          </a:bodyPr>
          <a:lstStyle/>
          <a:p>
            <a:pPr algn="ctr">
              <a:spcBef>
                <a:spcPct val="50000"/>
              </a:spcBef>
            </a:pPr>
            <a:r>
              <a:rPr lang="en-US" sz="2800" b="1">
                <a:solidFill>
                  <a:schemeClr val="bg1"/>
                </a:solidFill>
                <a:latin typeface="Calibri" pitchFamily="34" charset="0"/>
              </a:rPr>
              <a:t>Setting Boundaries: </a:t>
            </a:r>
          </a:p>
          <a:p>
            <a:pPr algn="ctr">
              <a:spcBef>
                <a:spcPct val="50000"/>
              </a:spcBef>
            </a:pPr>
            <a:r>
              <a:rPr lang="en-US" sz="2800" b="1">
                <a:solidFill>
                  <a:schemeClr val="bg1"/>
                </a:solidFill>
                <a:latin typeface="Calibri" pitchFamily="34" charset="0"/>
              </a:rPr>
              <a:t>What do you include in scope 3?</a:t>
            </a:r>
            <a:endParaRPr lang="en-GB" sz="2800" b="1">
              <a:solidFill>
                <a:schemeClr val="bg1"/>
              </a:solidFill>
              <a:latin typeface="Calibri" pitchFamily="34" charset="0"/>
            </a:endParaRPr>
          </a:p>
        </p:txBody>
      </p:sp>
      <p:sp>
        <p:nvSpPr>
          <p:cNvPr id="12294" name="Rectangle 4"/>
          <p:cNvSpPr>
            <a:spLocks noChangeArrowheads="1"/>
          </p:cNvSpPr>
          <p:nvPr/>
        </p:nvSpPr>
        <p:spPr bwMode="auto">
          <a:xfrm>
            <a:off x="0" y="0"/>
            <a:ext cx="9144000" cy="1295400"/>
          </a:xfrm>
          <a:prstGeom prst="rect">
            <a:avLst/>
          </a:prstGeom>
          <a:solidFill>
            <a:schemeClr val="bg1"/>
          </a:solidFill>
          <a:ln w="9525">
            <a:noFill/>
            <a:miter lim="800000"/>
            <a:headEnd/>
            <a:tailEnd/>
          </a:ln>
        </p:spPr>
        <p:txBody>
          <a:bodyPr wrap="none" anchor="ctr"/>
          <a:lstStyle/>
          <a:p>
            <a:endParaRPr lang="en-US">
              <a:latin typeface="Calibri" pitchFamily="34" charset="0"/>
            </a:endParaRPr>
          </a:p>
        </p:txBody>
      </p:sp>
      <p:sp>
        <p:nvSpPr>
          <p:cNvPr id="12295" name="Rectangle 5"/>
          <p:cNvSpPr>
            <a:spLocks noChangeArrowheads="1"/>
          </p:cNvSpPr>
          <p:nvPr/>
        </p:nvSpPr>
        <p:spPr bwMode="auto">
          <a:xfrm>
            <a:off x="1600200" y="3224213"/>
            <a:ext cx="9144000" cy="0"/>
          </a:xfrm>
          <a:prstGeom prst="rect">
            <a:avLst/>
          </a:prstGeom>
          <a:noFill/>
          <a:ln w="9525">
            <a:noFill/>
            <a:miter lim="800000"/>
            <a:headEnd/>
            <a:tailEnd/>
          </a:ln>
        </p:spPr>
        <p:txBody>
          <a:bodyPr lIns="90000" tIns="46800" rIns="90000" bIns="46800">
            <a:spAutoFit/>
          </a:bodyPr>
          <a:lstStyle/>
          <a:p>
            <a:endParaRPr lang="en-US">
              <a:latin typeface="Calibri" pitchFamily="34" charset="0"/>
            </a:endParaRPr>
          </a:p>
        </p:txBody>
      </p:sp>
      <p:sp>
        <p:nvSpPr>
          <p:cNvPr id="12296" name="Title 1"/>
          <p:cNvSpPr>
            <a:spLocks/>
          </p:cNvSpPr>
          <p:nvPr/>
        </p:nvSpPr>
        <p:spPr bwMode="auto">
          <a:xfrm>
            <a:off x="0" y="0"/>
            <a:ext cx="9144000" cy="1071563"/>
          </a:xfrm>
          <a:prstGeom prst="rect">
            <a:avLst/>
          </a:prstGeom>
          <a:solidFill>
            <a:srgbClr val="8FAFD8"/>
          </a:solidFill>
          <a:ln w="9525">
            <a:noFill/>
            <a:miter lim="800000"/>
            <a:headEnd/>
            <a:tailEnd/>
          </a:ln>
        </p:spPr>
        <p:txBody>
          <a:bodyPr anchor="ctr"/>
          <a:lstStyle/>
          <a:p>
            <a:pPr eaLnBrk="0" hangingPunct="0"/>
            <a:endParaRPr lang="en-US" sz="3200">
              <a:solidFill>
                <a:schemeClr val="bg1"/>
              </a:solidFill>
              <a:latin typeface="Calibri" pitchFamily="34" charset="0"/>
            </a:endParaRPr>
          </a:p>
        </p:txBody>
      </p:sp>
      <p:sp>
        <p:nvSpPr>
          <p:cNvPr id="12297" name="Text Box 7"/>
          <p:cNvSpPr txBox="1">
            <a:spLocks noChangeArrowheads="1"/>
          </p:cNvSpPr>
          <p:nvPr/>
        </p:nvSpPr>
        <p:spPr bwMode="auto">
          <a:xfrm>
            <a:off x="-228600" y="228600"/>
            <a:ext cx="9372600" cy="641350"/>
          </a:xfrm>
          <a:prstGeom prst="rect">
            <a:avLst/>
          </a:prstGeom>
          <a:noFill/>
          <a:ln w="9525">
            <a:noFill/>
            <a:miter lim="800000"/>
            <a:headEnd/>
            <a:tailEnd/>
          </a:ln>
        </p:spPr>
        <p:txBody>
          <a:bodyPr>
            <a:spAutoFit/>
          </a:bodyPr>
          <a:lstStyle/>
          <a:p>
            <a:pPr algn="ctr">
              <a:spcBef>
                <a:spcPct val="50000"/>
              </a:spcBef>
            </a:pPr>
            <a:r>
              <a:rPr lang="en-US" sz="3600">
                <a:solidFill>
                  <a:schemeClr val="bg1"/>
                </a:solidFill>
              </a:rPr>
              <a:t>Steering Committee Members</a:t>
            </a:r>
            <a:r>
              <a:rPr lang="en-US" sz="3600">
                <a:solidFill>
                  <a:schemeClr val="bg1"/>
                </a:solidFill>
                <a:latin typeface="Calibri" pitchFamily="34" charset="0"/>
              </a:rPr>
              <a:t> </a:t>
            </a:r>
            <a:endParaRPr lang="en-GB" sz="3600">
              <a:solidFill>
                <a:schemeClr val="bg1"/>
              </a:solidFill>
              <a:latin typeface="Calibri" pitchFamily="34" charset="0"/>
            </a:endParaRPr>
          </a:p>
        </p:txBody>
      </p:sp>
      <p:graphicFrame>
        <p:nvGraphicFramePr>
          <p:cNvPr id="219161" name="Group 25"/>
          <p:cNvGraphicFramePr>
            <a:graphicFrameLocks noGrp="1"/>
          </p:cNvGraphicFramePr>
          <p:nvPr>
            <p:ph idx="4294967295"/>
          </p:nvPr>
        </p:nvGraphicFramePr>
        <p:xfrm>
          <a:off x="304800" y="1143000"/>
          <a:ext cx="8686800" cy="5638800"/>
        </p:xfrm>
        <a:graphic>
          <a:graphicData uri="http://schemas.openxmlformats.org/drawingml/2006/table">
            <a:tbl>
              <a:tblPr/>
              <a:tblGrid>
                <a:gridCol w="4218980"/>
                <a:gridCol w="4467820"/>
              </a:tblGrid>
              <a:tr h="4297363">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Alcan Packaging </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Carbon Disclosure Project </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Carbon Trust </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Carnegie Mellon University </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Dow Chemical Company</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DNV </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Energy Research Institute, China </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Environmental Defense Fund</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ERM </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European Commission Joint Research Centre </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General Electric </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Georgia Pacific</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Harvard School of Public Health </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Natura</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Natural Resources Defense Council</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New Zealand Ministry of Agriculture and Forestry</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Product Carbon Footprint Pilot Project, Germany </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PricewaterhouseCoopers</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Shell </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Tsinghua</a:t>
                      </a:r>
                      <a:r>
                        <a:rPr kumimoji="0" lang="en-US" sz="2000" b="0" i="0" u="none" strike="noStrike" cap="none" normalizeH="0" baseline="0" dirty="0" smtClean="0">
                          <a:ln>
                            <a:noFill/>
                          </a:ln>
                          <a:solidFill>
                            <a:schemeClr val="tx1"/>
                          </a:solidFill>
                          <a:effectLst/>
                          <a:latin typeface="Arial" pitchFamily="34" charset="0"/>
                          <a:cs typeface="Arial" pitchFamily="34" charset="0"/>
                        </a:rPr>
                        <a:t> University, China </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UNEP/SETAC Life Cycle Initiative </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Unilever </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UK Department for Environment, Food and Rural Affairs</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US Environmental Protection Agency </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ISO TC207 - US TAG</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Walmart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6" name="Rectangle 16"/>
          <p:cNvSpPr>
            <a:spLocks noChangeArrowheads="1"/>
          </p:cNvSpPr>
          <p:nvPr/>
        </p:nvSpPr>
        <p:spPr bwMode="auto">
          <a:xfrm>
            <a:off x="8388350" y="6381750"/>
            <a:ext cx="360363" cy="287338"/>
          </a:xfrm>
          <a:prstGeom prst="rect">
            <a:avLst/>
          </a:prstGeom>
          <a:solidFill>
            <a:schemeClr val="bg1"/>
          </a:solidFill>
          <a:ln w="9525">
            <a:solidFill>
              <a:schemeClr val="bg1"/>
            </a:solidFill>
            <a:miter lim="800000"/>
            <a:headEnd/>
            <a:tailEnd/>
          </a:ln>
        </p:spPr>
        <p:txBody>
          <a:bodyPr wrap="none" anchor="ctr"/>
          <a:lstStyle/>
          <a:p>
            <a:endParaRPr lang="en-US">
              <a:latin typeface="Calibri" pitchFamily="34" charset="0"/>
            </a:endParaRPr>
          </a:p>
        </p:txBody>
      </p:sp>
      <p:sp>
        <p:nvSpPr>
          <p:cNvPr id="4" name="Slide Number Placeholder 3"/>
          <p:cNvSpPr txBox="1">
            <a:spLocks noGrp="1"/>
          </p:cNvSpPr>
          <p:nvPr/>
        </p:nvSpPr>
        <p:spPr>
          <a:xfrm>
            <a:off x="6553200" y="6353175"/>
            <a:ext cx="2133600" cy="365125"/>
          </a:xfrm>
          <a:prstGeom prst="rect">
            <a:avLst/>
          </a:prstGeom>
          <a:noFill/>
        </p:spPr>
        <p:txBody>
          <a:bodyPr anchor="ctr"/>
          <a:lstStyle/>
          <a:p>
            <a:pPr algn="r">
              <a:defRPr/>
            </a:pPr>
            <a:fld id="{BB0C17FB-F511-459F-B62E-0E85564A2942}" type="slidenum">
              <a:rPr lang="en-US" sz="1200">
                <a:solidFill>
                  <a:srgbClr val="898989"/>
                </a:solidFill>
                <a:latin typeface="+mn-lt"/>
              </a:rPr>
              <a:pPr algn="r">
                <a:defRPr/>
              </a:pPr>
              <a:t>7</a:t>
            </a:fld>
            <a:endParaRPr lang="en-US" sz="1200">
              <a:solidFill>
                <a:srgbClr val="898989"/>
              </a:solidFill>
              <a:latin typeface="+mn-l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066800"/>
          <a:ext cx="8382000" cy="5519426"/>
        </p:xfrm>
        <a:graphic>
          <a:graphicData uri="http://schemas.openxmlformats.org/drawingml/2006/table">
            <a:tbl>
              <a:tblPr/>
              <a:tblGrid>
                <a:gridCol w="1827654"/>
                <a:gridCol w="6554346"/>
              </a:tblGrid>
              <a:tr h="215167">
                <a:tc>
                  <a:txBody>
                    <a:bodyPr/>
                    <a:lstStyle/>
                    <a:p>
                      <a:pPr marL="0" marR="0">
                        <a:spcBef>
                          <a:spcPts val="0"/>
                        </a:spcBef>
                        <a:spcAft>
                          <a:spcPts val="0"/>
                        </a:spcAft>
                      </a:pPr>
                      <a:r>
                        <a:rPr lang="en-US" sz="1600" b="1" dirty="0">
                          <a:latin typeface="Calibri"/>
                          <a:ea typeface="Times New Roman"/>
                          <a:cs typeface="Times New Roman"/>
                        </a:rPr>
                        <a:t>Date</a:t>
                      </a:r>
                      <a:endParaRPr lang="en-US" sz="1600" dirty="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0" marR="0">
                        <a:spcBef>
                          <a:spcPts val="0"/>
                        </a:spcBef>
                        <a:spcAft>
                          <a:spcPts val="0"/>
                        </a:spcAft>
                      </a:pPr>
                      <a:r>
                        <a:rPr lang="en-US" sz="1600" b="1" dirty="0">
                          <a:latin typeface="Calibri"/>
                          <a:ea typeface="Times New Roman"/>
                          <a:cs typeface="Times New Roman"/>
                        </a:rPr>
                        <a:t>Activity</a:t>
                      </a:r>
                      <a:endParaRPr lang="en-US" sz="1600" dirty="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1613633">
                <a:tc>
                  <a:txBody>
                    <a:bodyPr/>
                    <a:lstStyle/>
                    <a:p>
                      <a:pPr marL="0" marR="0">
                        <a:spcBef>
                          <a:spcPts val="0"/>
                        </a:spcBef>
                        <a:spcAft>
                          <a:spcPts val="0"/>
                        </a:spcAft>
                      </a:pPr>
                      <a:r>
                        <a:rPr lang="en-US" sz="1400" b="1">
                          <a:latin typeface="Calibri"/>
                          <a:ea typeface="Times New Roman"/>
                          <a:cs typeface="Times New Roman"/>
                        </a:rPr>
                        <a:t>March/April 2010</a:t>
                      </a:r>
                      <a:endParaRPr lang="en-US" sz="14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342900" marR="0" lvl="0" indent="-342900">
                        <a:spcBef>
                          <a:spcPts val="0"/>
                        </a:spcBef>
                        <a:spcAft>
                          <a:spcPts val="600"/>
                        </a:spcAft>
                        <a:buFont typeface="Symbol"/>
                        <a:buChar char=""/>
                      </a:pPr>
                      <a:r>
                        <a:rPr lang="en-US" sz="1400">
                          <a:latin typeface="Calibri"/>
                          <a:ea typeface="Calibri"/>
                          <a:cs typeface="Times New Roman"/>
                        </a:rPr>
                        <a:t>WRI/WBCSD:</a:t>
                      </a:r>
                    </a:p>
                    <a:p>
                      <a:pPr marL="342900" marR="0" lvl="0" indent="-342900">
                        <a:spcBef>
                          <a:spcPts val="0"/>
                        </a:spcBef>
                        <a:spcAft>
                          <a:spcPts val="600"/>
                        </a:spcAft>
                        <a:buFont typeface="Arial"/>
                        <a:buChar char="–"/>
                      </a:pPr>
                      <a:r>
                        <a:rPr lang="en-US" sz="1400">
                          <a:latin typeface="Calibri"/>
                          <a:ea typeface="Calibri"/>
                          <a:cs typeface="Times New Roman"/>
                        </a:rPr>
                        <a:t>Analyze all written comments by chapter and type</a:t>
                      </a:r>
                    </a:p>
                    <a:p>
                      <a:pPr marL="342900" marR="0" lvl="0" indent="-342900">
                        <a:spcBef>
                          <a:spcPts val="0"/>
                        </a:spcBef>
                        <a:spcAft>
                          <a:spcPts val="600"/>
                        </a:spcAft>
                        <a:buFont typeface="Arial"/>
                        <a:buChar char="–"/>
                      </a:pPr>
                      <a:r>
                        <a:rPr lang="en-US" sz="1400">
                          <a:latin typeface="Calibri"/>
                          <a:ea typeface="Calibri"/>
                          <a:cs typeface="Times New Roman"/>
                        </a:rPr>
                        <a:t>Make minor edits (i.e. spelling/grammar edits, rather than key issues and inconsistencies)</a:t>
                      </a:r>
                    </a:p>
                    <a:p>
                      <a:pPr marL="342900" marR="0" lvl="0" indent="-342900">
                        <a:spcBef>
                          <a:spcPts val="0"/>
                        </a:spcBef>
                        <a:spcAft>
                          <a:spcPts val="600"/>
                        </a:spcAft>
                        <a:buFont typeface="Arial"/>
                        <a:buChar char="–"/>
                      </a:pPr>
                      <a:r>
                        <a:rPr lang="en-US" sz="1400">
                          <a:latin typeface="Calibri"/>
                          <a:ea typeface="Calibri"/>
                          <a:cs typeface="Times New Roman"/>
                        </a:rPr>
                        <a:t>Address all written comments to maintain transparency in the process</a:t>
                      </a:r>
                    </a:p>
                    <a:p>
                      <a:pPr marL="342900" marR="0" lvl="0" indent="-342900">
                        <a:spcBef>
                          <a:spcPts val="0"/>
                        </a:spcBef>
                        <a:spcAft>
                          <a:spcPts val="600"/>
                        </a:spcAft>
                        <a:buFont typeface="Arial"/>
                        <a:buChar char="–"/>
                      </a:pPr>
                      <a:r>
                        <a:rPr lang="en-US" sz="1400">
                          <a:latin typeface="Calibri"/>
                          <a:ea typeface="Calibri"/>
                          <a:cs typeface="Times New Roman"/>
                        </a:rPr>
                        <a:t>Identify a number of options for addressing the key issues </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673214">
                <a:tc>
                  <a:txBody>
                    <a:bodyPr/>
                    <a:lstStyle/>
                    <a:p>
                      <a:pPr marL="0" marR="0">
                        <a:spcBef>
                          <a:spcPts val="0"/>
                        </a:spcBef>
                        <a:spcAft>
                          <a:spcPts val="0"/>
                        </a:spcAft>
                      </a:pPr>
                      <a:r>
                        <a:rPr lang="en-US" sz="1400" b="1">
                          <a:latin typeface="Calibri"/>
                          <a:ea typeface="Times New Roman"/>
                          <a:cs typeface="Times New Roman"/>
                        </a:rPr>
                        <a:t>April</a:t>
                      </a:r>
                      <a:endParaRPr lang="en-US" sz="14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400">
                          <a:latin typeface="Calibri"/>
                          <a:ea typeface="Calibri"/>
                          <a:cs typeface="Times New Roman"/>
                        </a:rPr>
                        <a:t>Calls to brief TWG and Steering Committee members on stakeholder comments and preliminary road testing feedback</a:t>
                      </a:r>
                    </a:p>
                    <a:p>
                      <a:pPr marL="342900" marR="0" lvl="0" indent="-342900">
                        <a:spcBef>
                          <a:spcPts val="0"/>
                        </a:spcBef>
                        <a:spcAft>
                          <a:spcPts val="0"/>
                        </a:spcAft>
                        <a:buFont typeface="Symbol"/>
                        <a:buChar char=""/>
                      </a:pPr>
                      <a:r>
                        <a:rPr lang="en-US" sz="1400">
                          <a:latin typeface="Calibri"/>
                          <a:ea typeface="Calibri"/>
                          <a:cs typeface="Times New Roman"/>
                        </a:rPr>
                        <a:t>WRI/WBCSD conduct internal editing and develop revision options</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24404">
                <a:tc>
                  <a:txBody>
                    <a:bodyPr/>
                    <a:lstStyle/>
                    <a:p>
                      <a:pPr marL="0" marR="0">
                        <a:spcBef>
                          <a:spcPts val="0"/>
                        </a:spcBef>
                        <a:spcAft>
                          <a:spcPts val="0"/>
                        </a:spcAft>
                      </a:pPr>
                      <a:r>
                        <a:rPr lang="en-US" sz="1400" b="1">
                          <a:latin typeface="Calibri"/>
                          <a:ea typeface="Times New Roman"/>
                          <a:cs typeface="Times New Roman"/>
                        </a:rPr>
                        <a:t>May 18-21</a:t>
                      </a:r>
                      <a:r>
                        <a:rPr lang="en-US" sz="1400" b="1" baseline="30000">
                          <a:latin typeface="Calibri"/>
                          <a:ea typeface="Times New Roman"/>
                          <a:cs typeface="Times New Roman"/>
                        </a:rPr>
                        <a:t>st</a:t>
                      </a:r>
                      <a:endParaRPr lang="en-US" sz="14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342900" marR="0" lvl="0" indent="-342900">
                        <a:spcBef>
                          <a:spcPts val="0"/>
                        </a:spcBef>
                        <a:spcAft>
                          <a:spcPts val="0"/>
                        </a:spcAft>
                        <a:buFont typeface="Symbol"/>
                        <a:buChar char=""/>
                      </a:pPr>
                      <a:r>
                        <a:rPr lang="en-US" sz="1400">
                          <a:latin typeface="Calibri"/>
                          <a:ea typeface="Calibri"/>
                          <a:cs typeface="Times New Roman"/>
                        </a:rPr>
                        <a:t>Product and Scope 3 Road Testing Workshops</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702582">
                <a:tc>
                  <a:txBody>
                    <a:bodyPr/>
                    <a:lstStyle/>
                    <a:p>
                      <a:pPr marL="457200" marR="0">
                        <a:spcBef>
                          <a:spcPts val="0"/>
                        </a:spcBef>
                        <a:spcAft>
                          <a:spcPts val="0"/>
                        </a:spcAft>
                      </a:pPr>
                      <a:r>
                        <a:rPr lang="en-US" sz="1400" b="1">
                          <a:latin typeface="Calibri"/>
                          <a:ea typeface="Times New Roman"/>
                          <a:cs typeface="Times New Roman"/>
                        </a:rPr>
                        <a:t> </a:t>
                      </a:r>
                      <a:endParaRPr lang="en-US" sz="1400">
                        <a:latin typeface="Calibri"/>
                        <a:ea typeface="Calibri"/>
                        <a:cs typeface="Times New Roman"/>
                      </a:endParaRPr>
                    </a:p>
                    <a:p>
                      <a:pPr marL="0" marR="0">
                        <a:spcBef>
                          <a:spcPts val="0"/>
                        </a:spcBef>
                        <a:spcAft>
                          <a:spcPts val="0"/>
                        </a:spcAft>
                      </a:pPr>
                      <a:r>
                        <a:rPr lang="en-US" sz="1400" b="1">
                          <a:latin typeface="Calibri"/>
                          <a:ea typeface="Times New Roman"/>
                          <a:cs typeface="Times New Roman"/>
                        </a:rPr>
                        <a:t>June</a:t>
                      </a:r>
                      <a:endParaRPr lang="en-US" sz="14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400" dirty="0">
                          <a:latin typeface="Calibri"/>
                          <a:ea typeface="Calibri"/>
                          <a:cs typeface="Times New Roman"/>
                        </a:rPr>
                        <a:t>Inventory and feedback reports due from Road Testers</a:t>
                      </a:r>
                    </a:p>
                    <a:p>
                      <a:pPr marL="342900" marR="0" lvl="0" indent="-342900">
                        <a:spcBef>
                          <a:spcPts val="0"/>
                        </a:spcBef>
                        <a:spcAft>
                          <a:spcPts val="0"/>
                        </a:spcAft>
                        <a:buFont typeface="Symbol"/>
                        <a:buChar char=""/>
                      </a:pPr>
                      <a:r>
                        <a:rPr lang="en-US" sz="1400" dirty="0">
                          <a:latin typeface="Calibri"/>
                          <a:ea typeface="Calibri"/>
                          <a:cs typeface="Times New Roman"/>
                        </a:rPr>
                        <a:t>TWGs hold calls to review proposed options and develop work plan for the summer</a:t>
                      </a:r>
                    </a:p>
                    <a:p>
                      <a:pPr marL="342900" marR="0" lvl="0" indent="-342900">
                        <a:spcBef>
                          <a:spcPts val="0"/>
                        </a:spcBef>
                        <a:spcAft>
                          <a:spcPts val="0"/>
                        </a:spcAft>
                        <a:buFont typeface="Symbol"/>
                        <a:buChar char=""/>
                      </a:pPr>
                      <a:r>
                        <a:rPr lang="en-US" sz="1400" dirty="0">
                          <a:latin typeface="Calibri"/>
                          <a:ea typeface="Calibri"/>
                          <a:cs typeface="Times New Roman"/>
                        </a:rPr>
                        <a:t>Steering Committee meeting (June 28-30)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673214">
                <a:tc>
                  <a:txBody>
                    <a:bodyPr/>
                    <a:lstStyle/>
                    <a:p>
                      <a:pPr marL="0" marR="0">
                        <a:spcBef>
                          <a:spcPts val="0"/>
                        </a:spcBef>
                        <a:spcAft>
                          <a:spcPts val="0"/>
                        </a:spcAft>
                      </a:pPr>
                      <a:r>
                        <a:rPr lang="en-US" sz="1400" b="1">
                          <a:latin typeface="Calibri"/>
                          <a:ea typeface="Times New Roman"/>
                          <a:cs typeface="Times New Roman"/>
                        </a:rPr>
                        <a:t>July/August</a:t>
                      </a:r>
                      <a:endParaRPr lang="en-US" sz="14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342900" marR="0" lvl="0" indent="-342900">
                        <a:spcBef>
                          <a:spcPts val="0"/>
                        </a:spcBef>
                        <a:spcAft>
                          <a:spcPts val="0"/>
                        </a:spcAft>
                        <a:buFont typeface="Symbol"/>
                        <a:buChar char=""/>
                      </a:pPr>
                      <a:r>
                        <a:rPr lang="en-US" sz="1400">
                          <a:latin typeface="Calibri"/>
                          <a:ea typeface="Calibri"/>
                          <a:cs typeface="Times New Roman"/>
                        </a:rPr>
                        <a:t>WRI/WBCSD publish summary of road testing feedback</a:t>
                      </a:r>
                    </a:p>
                    <a:p>
                      <a:pPr marL="342900" marR="0" lvl="0" indent="-342900">
                        <a:spcBef>
                          <a:spcPts val="0"/>
                        </a:spcBef>
                        <a:spcAft>
                          <a:spcPts val="0"/>
                        </a:spcAft>
                        <a:buFont typeface="Symbol"/>
                        <a:buChar char=""/>
                      </a:pPr>
                      <a:r>
                        <a:rPr lang="en-US" sz="1400">
                          <a:latin typeface="Calibri"/>
                          <a:ea typeface="Calibri"/>
                          <a:cs typeface="Times New Roman"/>
                        </a:rPr>
                        <a:t>TWG provide input on proposed revisions based on stakeholder comments, road test feedback, and steering committee feedback</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448810">
                <a:tc>
                  <a:txBody>
                    <a:bodyPr/>
                    <a:lstStyle/>
                    <a:p>
                      <a:pPr marL="0" marR="0">
                        <a:spcBef>
                          <a:spcPts val="0"/>
                        </a:spcBef>
                        <a:spcAft>
                          <a:spcPts val="0"/>
                        </a:spcAft>
                      </a:pPr>
                      <a:r>
                        <a:rPr lang="en-US" sz="1400" b="1">
                          <a:latin typeface="Calibri"/>
                          <a:ea typeface="Times New Roman"/>
                          <a:cs typeface="Times New Roman"/>
                        </a:rPr>
                        <a:t>September</a:t>
                      </a:r>
                      <a:endParaRPr lang="en-US" sz="14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400">
                          <a:latin typeface="Calibri"/>
                          <a:ea typeface="Calibri"/>
                          <a:cs typeface="Times New Roman"/>
                        </a:rPr>
                        <a:t>Release of revised drafts for stakeholder comment</a:t>
                      </a:r>
                    </a:p>
                    <a:p>
                      <a:pPr marL="342900" marR="0" lvl="0" indent="-342900">
                        <a:spcBef>
                          <a:spcPts val="0"/>
                        </a:spcBef>
                        <a:spcAft>
                          <a:spcPts val="0"/>
                        </a:spcAft>
                        <a:buFont typeface="Symbol"/>
                        <a:buChar char=""/>
                      </a:pPr>
                      <a:r>
                        <a:rPr lang="en-US" sz="1400">
                          <a:latin typeface="Calibri"/>
                          <a:ea typeface="Calibri"/>
                          <a:cs typeface="Times New Roman"/>
                        </a:rPr>
                        <a:t>30 day public comment period on revised drafts</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15325">
                <a:tc>
                  <a:txBody>
                    <a:bodyPr/>
                    <a:lstStyle/>
                    <a:p>
                      <a:pPr marL="0" marR="0">
                        <a:spcBef>
                          <a:spcPts val="0"/>
                        </a:spcBef>
                        <a:spcAft>
                          <a:spcPts val="0"/>
                        </a:spcAft>
                      </a:pPr>
                      <a:r>
                        <a:rPr lang="en-US" sz="1400" b="1">
                          <a:latin typeface="Calibri"/>
                          <a:ea typeface="Times New Roman"/>
                          <a:cs typeface="Times New Roman"/>
                        </a:rPr>
                        <a:t>October/November</a:t>
                      </a:r>
                      <a:endParaRPr lang="en-US" sz="14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342900" marR="0" lvl="0" indent="-342900">
                        <a:spcBef>
                          <a:spcPts val="0"/>
                        </a:spcBef>
                        <a:spcAft>
                          <a:spcPts val="0"/>
                        </a:spcAft>
                        <a:buFont typeface="Symbol"/>
                        <a:buChar char=""/>
                      </a:pPr>
                      <a:r>
                        <a:rPr lang="en-US" sz="1400" dirty="0">
                          <a:latin typeface="Calibri"/>
                          <a:ea typeface="Calibri"/>
                          <a:cs typeface="Times New Roman"/>
                        </a:rPr>
                        <a:t>WRI/WBCSD compile and analyze written stakeholder comments</a:t>
                      </a:r>
                    </a:p>
                    <a:p>
                      <a:pPr marL="342900" marR="0" lvl="0" indent="-342900">
                        <a:spcBef>
                          <a:spcPts val="0"/>
                        </a:spcBef>
                        <a:spcAft>
                          <a:spcPts val="0"/>
                        </a:spcAft>
                        <a:buFont typeface="Symbol"/>
                        <a:buChar char=""/>
                      </a:pPr>
                      <a:r>
                        <a:rPr lang="en-US" sz="1400" dirty="0">
                          <a:latin typeface="Calibri"/>
                          <a:ea typeface="Calibri"/>
                          <a:cs typeface="Times New Roman"/>
                        </a:rPr>
                        <a:t>WRI/WBCSD revise standards with input from Steering Committee and TWG members as </a:t>
                      </a:r>
                      <a:r>
                        <a:rPr lang="en-US" sz="1400" dirty="0" smtClean="0">
                          <a:latin typeface="Calibri"/>
                          <a:ea typeface="Calibri"/>
                          <a:cs typeface="Times New Roman"/>
                        </a:rPr>
                        <a:t>needed</a:t>
                      </a:r>
                      <a:endParaRPr lang="en-US" sz="1400" dirty="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224404">
                <a:tc>
                  <a:txBody>
                    <a:bodyPr/>
                    <a:lstStyle/>
                    <a:p>
                      <a:pPr marL="0" marR="0">
                        <a:spcBef>
                          <a:spcPts val="0"/>
                        </a:spcBef>
                        <a:spcAft>
                          <a:spcPts val="0"/>
                        </a:spcAft>
                      </a:pPr>
                      <a:r>
                        <a:rPr lang="en-US" sz="1400" b="1">
                          <a:latin typeface="Calibri"/>
                          <a:ea typeface="Times New Roman"/>
                          <a:cs typeface="Times New Roman"/>
                        </a:rPr>
                        <a:t>December 2010</a:t>
                      </a:r>
                      <a:endParaRPr lang="en-US" sz="14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400" dirty="0">
                          <a:latin typeface="Calibri"/>
                          <a:ea typeface="Calibri"/>
                          <a:cs typeface="Times New Roman"/>
                        </a:rPr>
                        <a:t>Final texts of standards are </a:t>
                      </a:r>
                      <a:r>
                        <a:rPr lang="en-US" sz="1400" dirty="0" smtClean="0">
                          <a:latin typeface="Calibri"/>
                          <a:ea typeface="Calibri"/>
                          <a:cs typeface="Times New Roman"/>
                        </a:rPr>
                        <a:t>completed</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5" name="Title 1"/>
          <p:cNvSpPr>
            <a:spLocks/>
          </p:cNvSpPr>
          <p:nvPr/>
        </p:nvSpPr>
        <p:spPr bwMode="auto">
          <a:xfrm>
            <a:off x="0" y="1"/>
            <a:ext cx="9144000" cy="914400"/>
          </a:xfrm>
          <a:prstGeom prst="rect">
            <a:avLst/>
          </a:prstGeom>
          <a:solidFill>
            <a:srgbClr val="8FAFD8"/>
          </a:solidFill>
          <a:ln w="9525">
            <a:noFill/>
            <a:miter lim="800000"/>
            <a:headEnd/>
            <a:tailEnd/>
          </a:ln>
        </p:spPr>
        <p:txBody>
          <a:bodyPr anchor="ctr"/>
          <a:lstStyle/>
          <a:p>
            <a:pPr algn="ctr" eaLnBrk="0" hangingPunct="0"/>
            <a:r>
              <a:rPr lang="en-US" altLang="ja-JP" sz="3200" dirty="0" smtClean="0">
                <a:solidFill>
                  <a:schemeClr val="bg1"/>
                </a:solidFill>
                <a:cs typeface="ＭＳ Ｐゴシック"/>
              </a:rPr>
              <a:t>Process Timeline</a:t>
            </a:r>
            <a:endParaRPr lang="en-US" sz="32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pPr>
              <a:defRPr/>
            </a:pPr>
            <a:fld id="{E0B3A30D-1E2A-4648-87F7-83B22A286235}" type="slidenum">
              <a:rPr lang="en-US"/>
              <a:pPr>
                <a:defRPr/>
              </a:pPr>
              <a:t>9</a:t>
            </a:fld>
            <a:endParaRPr lang="en-US"/>
          </a:p>
        </p:txBody>
      </p:sp>
      <p:sp>
        <p:nvSpPr>
          <p:cNvPr id="4100" name="Title 1"/>
          <p:cNvSpPr>
            <a:spLocks/>
          </p:cNvSpPr>
          <p:nvPr/>
        </p:nvSpPr>
        <p:spPr bwMode="auto">
          <a:xfrm>
            <a:off x="0" y="2667000"/>
            <a:ext cx="9144000" cy="1452562"/>
          </a:xfrm>
          <a:prstGeom prst="rect">
            <a:avLst/>
          </a:prstGeom>
          <a:solidFill>
            <a:srgbClr val="8FAFD8"/>
          </a:solidFill>
          <a:ln w="9525">
            <a:noFill/>
            <a:miter lim="800000"/>
            <a:headEnd/>
            <a:tailEnd/>
          </a:ln>
        </p:spPr>
        <p:txBody>
          <a:bodyPr anchor="ctr"/>
          <a:lstStyle/>
          <a:p>
            <a:pPr algn="ctr" eaLnBrk="0" hangingPunct="0"/>
            <a:r>
              <a:rPr lang="en-US" sz="3600" dirty="0" smtClean="0">
                <a:solidFill>
                  <a:schemeClr val="bg1"/>
                </a:solidFill>
              </a:rPr>
              <a:t>Scope 3</a:t>
            </a:r>
          </a:p>
          <a:p>
            <a:pPr algn="ctr" eaLnBrk="0" hangingPunct="0"/>
            <a:r>
              <a:rPr lang="en-US" sz="3600" dirty="0" smtClean="0">
                <a:solidFill>
                  <a:schemeClr val="bg1"/>
                </a:solidFill>
              </a:rPr>
              <a:t>Accounting &amp; Reporting Standard</a:t>
            </a:r>
            <a:endParaRPr lang="en-US" sz="3600" dirty="0">
              <a:solidFill>
                <a:schemeClr val="bg1"/>
              </a:solidFill>
            </a:endParaRPr>
          </a:p>
        </p:txBody>
      </p:sp>
      <p:pic>
        <p:nvPicPr>
          <p:cNvPr id="4101" name="Picture 5" descr="WRI Hi Res Logo"/>
          <p:cNvPicPr>
            <a:picLocks noChangeAspect="1" noChangeArrowheads="1"/>
          </p:cNvPicPr>
          <p:nvPr/>
        </p:nvPicPr>
        <p:blipFill>
          <a:blip r:embed="rId3" cstate="print"/>
          <a:srcRect/>
          <a:stretch>
            <a:fillRect/>
          </a:stretch>
        </p:blipFill>
        <p:spPr bwMode="auto">
          <a:xfrm>
            <a:off x="609600" y="606425"/>
            <a:ext cx="2338388" cy="765175"/>
          </a:xfrm>
          <a:prstGeom prst="rect">
            <a:avLst/>
          </a:prstGeom>
          <a:noFill/>
          <a:ln w="9525">
            <a:noFill/>
            <a:miter lim="800000"/>
            <a:headEnd/>
            <a:tailEnd/>
          </a:ln>
        </p:spPr>
      </p:pic>
      <p:pic>
        <p:nvPicPr>
          <p:cNvPr id="4102" name="Picture 3"/>
          <p:cNvPicPr>
            <a:picLocks noChangeAspect="1" noChangeArrowheads="1"/>
          </p:cNvPicPr>
          <p:nvPr/>
        </p:nvPicPr>
        <p:blipFill>
          <a:blip r:embed="rId4" cstate="print"/>
          <a:srcRect/>
          <a:stretch>
            <a:fillRect/>
          </a:stretch>
        </p:blipFill>
        <p:spPr bwMode="auto">
          <a:xfrm>
            <a:off x="5029200" y="350838"/>
            <a:ext cx="3200400" cy="1096962"/>
          </a:xfrm>
          <a:prstGeom prst="rect">
            <a:avLst/>
          </a:prstGeom>
          <a:noFill/>
          <a:ln w="9525">
            <a:noFill/>
            <a:miter lim="800000"/>
            <a:headEnd/>
            <a:tailEnd/>
          </a:ln>
        </p:spPr>
      </p:pic>
      <p:sp>
        <p:nvSpPr>
          <p:cNvPr id="4" name="Slide Number Placeholder 3"/>
          <p:cNvSpPr txBox="1">
            <a:spLocks noGrp="1"/>
          </p:cNvSpPr>
          <p:nvPr/>
        </p:nvSpPr>
        <p:spPr>
          <a:xfrm>
            <a:off x="6553200" y="6353175"/>
            <a:ext cx="2133600" cy="365125"/>
          </a:xfrm>
          <a:prstGeom prst="rect">
            <a:avLst/>
          </a:prstGeom>
          <a:noFill/>
        </p:spPr>
        <p:txBody>
          <a:bodyPr anchor="ctr"/>
          <a:lstStyle/>
          <a:p>
            <a:pPr algn="r">
              <a:defRPr/>
            </a:pPr>
            <a:fld id="{500D7222-944F-4ECE-9A45-52F51C5DAD88}" type="slidenum">
              <a:rPr lang="en-US" sz="1200">
                <a:solidFill>
                  <a:srgbClr val="898989"/>
                </a:solidFill>
                <a:latin typeface="+mn-lt"/>
              </a:rPr>
              <a:pPr algn="r">
                <a:defRPr/>
              </a:pPr>
              <a:t>9</a:t>
            </a:fld>
            <a:endParaRPr lang="en-US" sz="1200">
              <a:solidFill>
                <a:srgbClr val="898989"/>
              </a:solidFill>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6353</TotalTime>
  <Words>4966</Words>
  <Application>Microsoft Office PowerPoint</Application>
  <PresentationFormat>On-screen Show (4:3)</PresentationFormat>
  <Paragraphs>812</Paragraphs>
  <Slides>52</Slides>
  <Notes>49</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Current Product Standard Content</vt:lpstr>
      <vt:lpstr>Goal and Scope</vt:lpstr>
      <vt:lpstr>Goal and Scope</vt:lpstr>
      <vt:lpstr>Slide 34</vt:lpstr>
      <vt:lpstr>Slide 35</vt:lpstr>
      <vt:lpstr>Key Requirements: Setting the Boundary</vt:lpstr>
      <vt:lpstr>Slide 37</vt:lpstr>
      <vt:lpstr>Key Requirements: Collecting Data</vt:lpstr>
      <vt:lpstr>Key Requirements: Data Quality Assessment</vt:lpstr>
      <vt:lpstr>Key Requirements: Assurance</vt:lpstr>
      <vt:lpstr>Key Requirements: Reporting</vt:lpstr>
      <vt:lpstr>Key Requirements: Summary Report</vt:lpstr>
      <vt:lpstr>Key Requirements: Detailed Report</vt:lpstr>
      <vt:lpstr>Slide 44</vt:lpstr>
      <vt:lpstr>Slide 45</vt:lpstr>
      <vt:lpstr>Slide 46</vt:lpstr>
      <vt:lpstr>Slide 47</vt:lpstr>
      <vt:lpstr>Slide 48</vt:lpstr>
      <vt:lpstr>Slide 49</vt:lpstr>
      <vt:lpstr>GHG Protocol Standards &amp; Publications</vt:lpstr>
      <vt:lpstr>Slide 51</vt:lpstr>
      <vt:lpstr>Discussion Questions</vt:lpstr>
    </vt:vector>
  </TitlesOfParts>
  <Company>Kimberly-Clark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continuum of life cycle approaches</dc:title>
  <dc:creator>David V. Spitzley</dc:creator>
  <cp:lastModifiedBy>bulldog</cp:lastModifiedBy>
  <cp:revision>438</cp:revision>
  <dcterms:created xsi:type="dcterms:W3CDTF">2010-01-17T00:56:45Z</dcterms:created>
  <dcterms:modified xsi:type="dcterms:W3CDTF">2010-03-23T16:39:09Z</dcterms:modified>
</cp:coreProperties>
</file>